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126"/>
  </p:notesMasterIdLst>
  <p:handoutMasterIdLst>
    <p:handoutMasterId r:id="rId127"/>
  </p:handoutMasterIdLst>
  <p:sldIdLst>
    <p:sldId id="256" r:id="rId2"/>
    <p:sldId id="257" r:id="rId3"/>
    <p:sldId id="259" r:id="rId4"/>
    <p:sldId id="260" r:id="rId5"/>
    <p:sldId id="262" r:id="rId6"/>
    <p:sldId id="263" r:id="rId7"/>
    <p:sldId id="322" r:id="rId8"/>
    <p:sldId id="265" r:id="rId9"/>
    <p:sldId id="423" r:id="rId10"/>
    <p:sldId id="321" r:id="rId11"/>
    <p:sldId id="266" r:id="rId12"/>
    <p:sldId id="269" r:id="rId13"/>
    <p:sldId id="270" r:id="rId14"/>
    <p:sldId id="271" r:id="rId15"/>
    <p:sldId id="272" r:id="rId16"/>
    <p:sldId id="274" r:id="rId17"/>
    <p:sldId id="273" r:id="rId18"/>
    <p:sldId id="277" r:id="rId19"/>
    <p:sldId id="279" r:id="rId20"/>
    <p:sldId id="280" r:id="rId21"/>
    <p:sldId id="309" r:id="rId22"/>
    <p:sldId id="311" r:id="rId23"/>
    <p:sldId id="310" r:id="rId24"/>
    <p:sldId id="323" r:id="rId25"/>
    <p:sldId id="282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3" r:id="rId34"/>
    <p:sldId id="295" r:id="rId35"/>
    <p:sldId id="294" r:id="rId36"/>
    <p:sldId id="296" r:id="rId37"/>
    <p:sldId id="306" r:id="rId38"/>
    <p:sldId id="307" r:id="rId39"/>
    <p:sldId id="324" r:id="rId40"/>
    <p:sldId id="298" r:id="rId41"/>
    <p:sldId id="300" r:id="rId42"/>
    <p:sldId id="301" r:id="rId43"/>
    <p:sldId id="305" r:id="rId44"/>
    <p:sldId id="312" r:id="rId45"/>
    <p:sldId id="313" r:id="rId46"/>
    <p:sldId id="424" r:id="rId47"/>
    <p:sldId id="314" r:id="rId48"/>
    <p:sldId id="315" r:id="rId49"/>
    <p:sldId id="316" r:id="rId50"/>
    <p:sldId id="318" r:id="rId51"/>
    <p:sldId id="308" r:id="rId52"/>
    <p:sldId id="319" r:id="rId53"/>
    <p:sldId id="317" r:id="rId54"/>
    <p:sldId id="320" r:id="rId55"/>
    <p:sldId id="326" r:id="rId56"/>
    <p:sldId id="327" r:id="rId57"/>
    <p:sldId id="328" r:id="rId58"/>
    <p:sldId id="329" r:id="rId59"/>
    <p:sldId id="325" r:id="rId60"/>
    <p:sldId id="330" r:id="rId61"/>
    <p:sldId id="331" r:id="rId62"/>
    <p:sldId id="334" r:id="rId63"/>
    <p:sldId id="335" r:id="rId64"/>
    <p:sldId id="332" r:id="rId65"/>
    <p:sldId id="333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4" r:id="rId74"/>
    <p:sldId id="345" r:id="rId75"/>
    <p:sldId id="346" r:id="rId76"/>
    <p:sldId id="347" r:id="rId77"/>
    <p:sldId id="348" r:id="rId78"/>
    <p:sldId id="349" r:id="rId79"/>
    <p:sldId id="351" r:id="rId80"/>
    <p:sldId id="352" r:id="rId81"/>
    <p:sldId id="359" r:id="rId82"/>
    <p:sldId id="371" r:id="rId83"/>
    <p:sldId id="372" r:id="rId84"/>
    <p:sldId id="373" r:id="rId85"/>
    <p:sldId id="376" r:id="rId86"/>
    <p:sldId id="374" r:id="rId87"/>
    <p:sldId id="375" r:id="rId88"/>
    <p:sldId id="377" r:id="rId89"/>
    <p:sldId id="383" r:id="rId90"/>
    <p:sldId id="378" r:id="rId91"/>
    <p:sldId id="379" r:id="rId92"/>
    <p:sldId id="354" r:id="rId93"/>
    <p:sldId id="380" r:id="rId94"/>
    <p:sldId id="381" r:id="rId95"/>
    <p:sldId id="382" r:id="rId96"/>
    <p:sldId id="387" r:id="rId97"/>
    <p:sldId id="384" r:id="rId98"/>
    <p:sldId id="385" r:id="rId99"/>
    <p:sldId id="386" r:id="rId100"/>
    <p:sldId id="388" r:id="rId101"/>
    <p:sldId id="389" r:id="rId102"/>
    <p:sldId id="390" r:id="rId103"/>
    <p:sldId id="391" r:id="rId104"/>
    <p:sldId id="392" r:id="rId105"/>
    <p:sldId id="393" r:id="rId106"/>
    <p:sldId id="422" r:id="rId107"/>
    <p:sldId id="356" r:id="rId108"/>
    <p:sldId id="410" r:id="rId109"/>
    <p:sldId id="411" r:id="rId110"/>
    <p:sldId id="358" r:id="rId111"/>
    <p:sldId id="412" r:id="rId112"/>
    <p:sldId id="413" r:id="rId113"/>
    <p:sldId id="360" r:id="rId114"/>
    <p:sldId id="414" r:id="rId115"/>
    <p:sldId id="415" r:id="rId116"/>
    <p:sldId id="416" r:id="rId117"/>
    <p:sldId id="417" r:id="rId118"/>
    <p:sldId id="418" r:id="rId119"/>
    <p:sldId id="419" r:id="rId120"/>
    <p:sldId id="361" r:id="rId121"/>
    <p:sldId id="421" r:id="rId122"/>
    <p:sldId id="362" r:id="rId123"/>
    <p:sldId id="363" r:id="rId124"/>
    <p:sldId id="364" r:id="rId125"/>
  </p:sldIdLst>
  <p:sldSz cx="12192000" cy="6858000"/>
  <p:notesSz cx="6858000" cy="9144000"/>
  <p:embeddedFontLst>
    <p:embeddedFont>
      <p:font typeface="SF Pro Semibold" pitchFamily="2" charset="0"/>
      <p:regular r:id="rId128"/>
      <p:bold r:id="rId129"/>
      <p:italic r:id="rId130"/>
      <p:boldItalic r:id="rId1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6872A-39DC-C045-943C-4432B6CF47E7}" v="145" dt="2024-08-26T11:30:14.9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/>
    <p:restoredTop sz="94658"/>
  </p:normalViewPr>
  <p:slideViewPr>
    <p:cSldViewPr snapToGrid="0">
      <p:cViewPr>
        <p:scale>
          <a:sx n="91" d="100"/>
          <a:sy n="91" d="100"/>
        </p:scale>
        <p:origin x="2056" y="8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6" d="100"/>
          <a:sy n="116" d="100"/>
        </p:scale>
        <p:origin x="423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font" Target="fonts/font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3.fntdata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4.fntdata"/><Relationship Id="rId136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3FBD6D-2060-0AC9-8D3E-A5161539AA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07A6B5-D630-7F97-2C22-39E0DAA2FC1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93EA7C-0E0F-1445-83F6-F9FBFECAA68F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C824F-CFB1-1EA9-BFE8-E73EB7DB19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50D45-CE5E-E46B-5420-019ADB3D7C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A1D0E4-B2F2-504B-8DEA-679E50BB38F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334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F63C5C-4540-B640-9D31-724187EA3731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GB" altLang="zh-CN"/>
              <a:t>Click to edit Master text styles</a:t>
            </a:r>
          </a:p>
          <a:p>
            <a:pPr lvl="1"/>
            <a:r>
              <a:rPr kumimoji="1" lang="en-GB" altLang="zh-CN"/>
              <a:t>Second level</a:t>
            </a:r>
          </a:p>
          <a:p>
            <a:pPr lvl="2"/>
            <a:r>
              <a:rPr kumimoji="1" lang="en-GB" altLang="zh-CN"/>
              <a:t>Third level</a:t>
            </a:r>
          </a:p>
          <a:p>
            <a:pPr lvl="3"/>
            <a:r>
              <a:rPr kumimoji="1" lang="en-GB" altLang="zh-CN"/>
              <a:t>Fourth level</a:t>
            </a:r>
          </a:p>
          <a:p>
            <a:pPr lvl="4"/>
            <a:r>
              <a:rPr kumimoji="1" lang="en-GB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F4CC2-4625-8F4D-886A-6B64B78D693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5210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877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786799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16121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723072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914718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9067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249755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111432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101555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032664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11854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109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1982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919606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089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279182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39477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934542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7993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928411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368005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33051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03621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3268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789933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437989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914225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70901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526578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7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7800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654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7507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16123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1704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3182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284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6605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584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90518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9803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19519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68773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26504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8009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496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54190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2763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96115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6207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25695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465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7956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35500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70500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5278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47401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3146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7414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3066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87148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16257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945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93889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27731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9938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1980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9258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72924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8460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74683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65742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6757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46865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12366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373464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3124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9748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28681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07193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1299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10899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59618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25917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80415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74964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25858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8794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68049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708656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7601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4591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4741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43782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046990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55814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376491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5308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66568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37930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12095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919073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79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7619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762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74824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360683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30847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22361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939130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69248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10026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27312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297501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89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03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29444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50641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36070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811225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79452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6297342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3780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739476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958562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932033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BF4CC2-4625-8F4D-886A-6B64B78D6934}" type="slidenum">
              <a:rPr kumimoji="1" lang="zh-CN" altLang="en-US" smtClean="0"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13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F Pro Semibold" pitchFamily="2" charset="0"/>
                <a:cs typeface="SF Pro Semibold" pitchFamily="2" charset="0"/>
              </a:defRPr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F Pro Semibold" pitchFamily="2" charset="0"/>
                <a:cs typeface="SF Pro Semibold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F Pro Semibold" pitchFamily="2" charset="0"/>
                <a:cs typeface="SF Pro Semibold" pitchFamily="2" charset="0"/>
              </a:defRPr>
            </a:lvl1pPr>
          </a:lstStyle>
          <a:p>
            <a:fld id="{AF8B7A4E-5BBD-7A40-AA3C-80855BEC6407}" type="datetimeFigureOut">
              <a:rPr kumimoji="1" lang="zh-CN" altLang="en-US" smtClean="0"/>
              <a:pPr/>
              <a:t>2024/8/27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F Pro Semibold" pitchFamily="2" charset="0"/>
                <a:cs typeface="SF Pro Semibold" pitchFamily="2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F Pro Semibold" pitchFamily="2" charset="0"/>
                <a:cs typeface="SF Pro Semibold" pitchFamily="2" charset="0"/>
              </a:defRPr>
            </a:lvl1pPr>
          </a:lstStyle>
          <a:p>
            <a:fld id="{8B241F36-8182-5741-B927-689D9B9C13E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1071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A4E-5BBD-7A40-AA3C-80855BEC6407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1F36-8182-5741-B927-689D9B9C1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80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A4E-5BBD-7A40-AA3C-80855BEC6407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1F36-8182-5741-B927-689D9B9C1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800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F Pro Semibold" pitchFamily="2" charset="0"/>
                <a:cs typeface="SF Pro Semibold" pitchFamily="2" charset="0"/>
              </a:defRPr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F Pro Semibold" pitchFamily="2" charset="0"/>
                <a:cs typeface="SF Pro Semibold" pitchFamily="2" charset="0"/>
              </a:defRPr>
            </a:lvl1pPr>
            <a:lvl2pPr>
              <a:defRPr>
                <a:latin typeface="SF Pro Semibold" pitchFamily="2" charset="0"/>
                <a:cs typeface="SF Pro Semibold" pitchFamily="2" charset="0"/>
              </a:defRPr>
            </a:lvl2pPr>
            <a:lvl3pPr>
              <a:defRPr>
                <a:latin typeface="SF Pro Semibold" pitchFamily="2" charset="0"/>
                <a:cs typeface="SF Pro Semibold" pitchFamily="2" charset="0"/>
              </a:defRPr>
            </a:lvl3pPr>
            <a:lvl4pPr>
              <a:defRPr>
                <a:latin typeface="SF Pro Semibold" pitchFamily="2" charset="0"/>
                <a:cs typeface="SF Pro Semibold" pitchFamily="2" charset="0"/>
              </a:defRPr>
            </a:lvl4pPr>
            <a:lvl5pPr>
              <a:defRPr>
                <a:latin typeface="SF Pro Semibold" pitchFamily="2" charset="0"/>
                <a:cs typeface="SF Pro Semibold" pitchFamily="2" charset="0"/>
              </a:defRPr>
            </a:lvl5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F Pro Semibold" pitchFamily="2" charset="0"/>
                <a:cs typeface="SF Pro Semibold" pitchFamily="2" charset="0"/>
              </a:defRPr>
            </a:lvl1pPr>
          </a:lstStyle>
          <a:p>
            <a:fld id="{AF8B7A4E-5BBD-7A40-AA3C-80855BEC6407}" type="datetimeFigureOut">
              <a:rPr kumimoji="1" lang="zh-CN" altLang="en-US" smtClean="0"/>
              <a:pPr/>
              <a:t>2024/8/27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F Pro Semibold" pitchFamily="2" charset="0"/>
                <a:cs typeface="SF Pro Semibold" pitchFamily="2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F Pro Semibold" pitchFamily="2" charset="0"/>
                <a:cs typeface="SF Pro Semibold" pitchFamily="2" charset="0"/>
              </a:defRPr>
            </a:lvl1pPr>
          </a:lstStyle>
          <a:p>
            <a:fld id="{8B241F36-8182-5741-B927-689D9B9C13E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19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A4E-5BBD-7A40-AA3C-80855BEC6407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1F36-8182-5741-B927-689D9B9C1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386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A4E-5BBD-7A40-AA3C-80855BEC6407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1F36-8182-5741-B927-689D9B9C1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285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A4E-5BBD-7A40-AA3C-80855BEC6407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1F36-8182-5741-B927-689D9B9C1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835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A4E-5BBD-7A40-AA3C-80855BEC6407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1F36-8182-5741-B927-689D9B9C1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877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A4E-5BBD-7A40-AA3C-80855BEC6407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1F36-8182-5741-B927-689D9B9C1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980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A4E-5BBD-7A40-AA3C-80855BEC6407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1F36-8182-5741-B927-689D9B9C1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93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7A4E-5BBD-7A40-AA3C-80855BEC6407}" type="datetimeFigureOut">
              <a:rPr kumimoji="1" lang="zh-CN" altLang="en-US" smtClean="0"/>
              <a:t>2024/8/27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241F36-8182-5741-B927-689D9B9C13E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71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altLang="zh-CN"/>
              <a:t>Click to edit Master text styles</a:t>
            </a:r>
          </a:p>
          <a:p>
            <a:pPr lvl="1"/>
            <a:r>
              <a:rPr lang="en-GB" altLang="zh-CN"/>
              <a:t>Second level</a:t>
            </a:r>
          </a:p>
          <a:p>
            <a:pPr lvl="2"/>
            <a:r>
              <a:rPr lang="en-GB" altLang="zh-CN"/>
              <a:t>Third level</a:t>
            </a:r>
          </a:p>
          <a:p>
            <a:pPr lvl="3"/>
            <a:r>
              <a:rPr lang="en-GB" altLang="zh-CN"/>
              <a:t>Fourth level</a:t>
            </a:r>
          </a:p>
          <a:p>
            <a:pPr lvl="4"/>
            <a:r>
              <a:rPr lang="en-GB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  <a:latin typeface="SF Pro Semibold" pitchFamily="2" charset="0"/>
                <a:cs typeface="SF Pro Semibold" pitchFamily="2" charset="0"/>
              </a:defRPr>
            </a:lvl1pPr>
          </a:lstStyle>
          <a:p>
            <a:fld id="{AF8B7A4E-5BBD-7A40-AA3C-80855BEC6407}" type="datetimeFigureOut">
              <a:rPr kumimoji="1" lang="zh-CN" altLang="en-US" smtClean="0"/>
              <a:pPr/>
              <a:t>2024/8/27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  <a:latin typeface="SF Pro Semibold" pitchFamily="2" charset="0"/>
                <a:cs typeface="SF Pro Semibold" pitchFamily="2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  <a:latin typeface="SF Pro Semibold" pitchFamily="2" charset="0"/>
                <a:cs typeface="SF Pro Semibold" pitchFamily="2" charset="0"/>
              </a:defRPr>
            </a:lvl1pPr>
          </a:lstStyle>
          <a:p>
            <a:fld id="{8B241F36-8182-5741-B927-689D9B9C13E7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16474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F Pro Semibold" pitchFamily="2" charset="0"/>
          <a:ea typeface="+mj-ea"/>
          <a:cs typeface="SF Pro Semi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F Pro Semibold" pitchFamily="2" charset="0"/>
          <a:ea typeface="+mn-ea"/>
          <a:cs typeface="SF Pro Semibold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F Pro Semibold" pitchFamily="2" charset="0"/>
          <a:ea typeface="+mn-ea"/>
          <a:cs typeface="SF Pro Semibold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F Pro Semibold" pitchFamily="2" charset="0"/>
          <a:ea typeface="+mn-ea"/>
          <a:cs typeface="SF Pro Semibold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Semibold" pitchFamily="2" charset="0"/>
          <a:ea typeface="+mn-ea"/>
          <a:cs typeface="SF Pro Semibold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F Pro Semibold" pitchFamily="2" charset="0"/>
          <a:ea typeface="+mn-ea"/>
          <a:cs typeface="SF Pro Semibold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hyperlink" Target="https://quillbot.com/summarize" TargetMode="External"/><Relationship Id="rId4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quillbot.com/summarize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69F87-310F-922A-D695-2D9F3B5D59B1}"/>
              </a:ext>
            </a:extLst>
          </p:cNvPr>
          <p:cNvSpPr txBox="1"/>
          <p:nvPr/>
        </p:nvSpPr>
        <p:spPr>
          <a:xfrm>
            <a:off x="1896517" y="2521059"/>
            <a:ext cx="83989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Apabila semua orang menggunakan </a:t>
            </a:r>
            <a:r>
              <a:rPr lang="ms-MY" sz="2800" dirty="0" err="1"/>
              <a:t>Canva</a:t>
            </a:r>
            <a:r>
              <a:rPr lang="ms-MY" sz="2800" dirty="0"/>
              <a:t> dan hanya memasukkan kandungan mereka ke dalam templat cantik yang tersiap sedia, kami memutuskan untuk menggunakan PowerPoint sebaliknya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590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Matrix - Wikipedia">
            <a:extLst>
              <a:ext uri="{FF2B5EF4-FFF2-40B4-BE49-F238E27FC236}">
                <a16:creationId xmlns:a16="http://schemas.microsoft.com/office/drawing/2014/main" id="{9891118B-9C26-3C9B-FC0F-AC1455A71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62" y="559653"/>
            <a:ext cx="4156676" cy="573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92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A09E2-B057-9D0B-21B9-C8E6A55F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901" t="1744" r="1973" b="87952"/>
          <a:stretch/>
        </p:blipFill>
        <p:spPr>
          <a:xfrm>
            <a:off x="1187709" y="2481944"/>
            <a:ext cx="981658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6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A09E2-B057-9D0B-21B9-C8E6A55F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28" t="27711" r="2579" b="446"/>
          <a:stretch/>
        </p:blipFill>
        <p:spPr>
          <a:xfrm>
            <a:off x="2864172" y="186"/>
            <a:ext cx="6463656" cy="685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A09E2-B057-9D0B-21B9-C8E6A55F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28" t="27711" r="2579" b="446"/>
          <a:stretch/>
        </p:blipFill>
        <p:spPr>
          <a:xfrm>
            <a:off x="2864172" y="-7040694"/>
            <a:ext cx="6463656" cy="6857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B3A67-C0DD-F1F3-38E5-4D879C54DA59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Bukankah ia menakjubkan?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5540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A09E2-B057-9D0B-21B9-C8E6A55F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28" t="27711" r="2579" b="446"/>
          <a:stretch/>
        </p:blipFill>
        <p:spPr>
          <a:xfrm>
            <a:off x="2864172" y="-7040694"/>
            <a:ext cx="6463656" cy="6857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B3A67-C0DD-F1F3-38E5-4D879C54DA59}"/>
              </a:ext>
            </a:extLst>
          </p:cNvPr>
          <p:cNvSpPr txBox="1"/>
          <p:nvPr/>
        </p:nvSpPr>
        <p:spPr>
          <a:xfrm>
            <a:off x="2162827" y="2951946"/>
            <a:ext cx="7866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Tetapi pastikan anda tidak menggunakannya apabila anda tidak sepatutnya </a:t>
            </a:r>
            <a:r>
              <a:rPr lang="ms-MY" sz="2800" dirty="0" err="1"/>
              <a:t>ahh</a:t>
            </a:r>
            <a:r>
              <a:rPr lang="ms-MY" sz="2800" dirty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39782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AA09E2-B057-9D0B-21B9-C8E6A55F26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728" t="27711" r="2579" b="446"/>
          <a:stretch/>
        </p:blipFill>
        <p:spPr>
          <a:xfrm>
            <a:off x="2864172" y="-7040694"/>
            <a:ext cx="6463656" cy="68578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4B3A67-C0DD-F1F3-38E5-4D879C54DA59}"/>
              </a:ext>
            </a:extLst>
          </p:cNvPr>
          <p:cNvSpPr txBox="1"/>
          <p:nvPr/>
        </p:nvSpPr>
        <p:spPr>
          <a:xfrm>
            <a:off x="1279533" y="2305615"/>
            <a:ext cx="96329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Seperti… apabila guru meminta anda menulis esei sendiri di dalam bilik darjah tetapi anda memutuskan untuk menggunakan kuasa teknologi, terutamanya apabila sekolah anda tidak membenarkan penggunaan telefon semasa waktu persekolahan…</a:t>
            </a:r>
          </a:p>
        </p:txBody>
      </p:sp>
    </p:spTree>
    <p:extLst>
      <p:ext uri="{BB962C8B-B14F-4D97-AF65-F5344CB8AC3E}">
        <p14:creationId xmlns:p14="http://schemas.microsoft.com/office/powerpoint/2010/main" val="134187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B3A67-C0DD-F1F3-38E5-4D879C54DA59}"/>
              </a:ext>
            </a:extLst>
          </p:cNvPr>
          <p:cNvSpPr txBox="1"/>
          <p:nvPr/>
        </p:nvSpPr>
        <p:spPr>
          <a:xfrm>
            <a:off x="1279533" y="2736502"/>
            <a:ext cx="9632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Atau mungkin anda berasa bosan pada suatu hari dan memutuskan untuk menulis beberapa cerita tetapi terperangkap di tengah-tengah gubahan…</a:t>
            </a:r>
          </a:p>
        </p:txBody>
      </p:sp>
      <p:pic>
        <p:nvPicPr>
          <p:cNvPr id="4" name="Picture 2" descr="How I create the story with ChatGPT | by GreenDotPlus | Medium">
            <a:extLst>
              <a:ext uri="{FF2B5EF4-FFF2-40B4-BE49-F238E27FC236}">
                <a16:creationId xmlns:a16="http://schemas.microsoft.com/office/drawing/2014/main" id="{61E98DC4-DFD6-D094-2EC2-675CA62D8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17"/>
          <a:stretch/>
        </p:blipFill>
        <p:spPr bwMode="auto">
          <a:xfrm>
            <a:off x="819150" y="7350125"/>
            <a:ext cx="10553700" cy="14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96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4B3A67-C0DD-F1F3-38E5-4D879C54DA59}"/>
              </a:ext>
            </a:extLst>
          </p:cNvPr>
          <p:cNvSpPr txBox="1"/>
          <p:nvPr/>
        </p:nvSpPr>
        <p:spPr>
          <a:xfrm>
            <a:off x="1233557" y="-6074884"/>
            <a:ext cx="963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Or maybe you feel bored one day and decided to write some story but got stuck halfway through the composition…</a:t>
            </a:r>
            <a:endParaRPr kumimoji="1" lang="zh-CN" altLang="en-US" sz="2800" b="1" dirty="0"/>
          </a:p>
        </p:txBody>
      </p:sp>
      <p:pic>
        <p:nvPicPr>
          <p:cNvPr id="4" name="Picture 2" descr="How I create the story with ChatGPT | by GreenDotPlus | Medium">
            <a:extLst>
              <a:ext uri="{FF2B5EF4-FFF2-40B4-BE49-F238E27FC236}">
                <a16:creationId xmlns:a16="http://schemas.microsoft.com/office/drawing/2014/main" id="{61E98DC4-DFD6-D094-2EC2-675CA62D82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317"/>
          <a:stretch/>
        </p:blipFill>
        <p:spPr bwMode="auto">
          <a:xfrm>
            <a:off x="819150" y="2717165"/>
            <a:ext cx="10553700" cy="142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4578" name="Picture 2" descr="How I create the story with ChatGPT | by GreenDotPlus | Medium">
            <a:extLst>
              <a:ext uri="{FF2B5EF4-FFF2-40B4-BE49-F238E27FC236}">
                <a16:creationId xmlns:a16="http://schemas.microsoft.com/office/drawing/2014/main" id="{3452AB3D-F63D-307F-4633-375087C8C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20" b="6525"/>
          <a:stretch/>
        </p:blipFill>
        <p:spPr bwMode="auto">
          <a:xfrm>
            <a:off x="819150" y="1358899"/>
            <a:ext cx="10553700" cy="42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7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BB98A-5C79-C4B0-2345-010060691FE8}"/>
              </a:ext>
            </a:extLst>
          </p:cNvPr>
          <p:cNvSpPr txBox="1"/>
          <p:nvPr/>
        </p:nvSpPr>
        <p:spPr>
          <a:xfrm>
            <a:off x="1279533" y="2951946"/>
            <a:ext cx="963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Selain daripadanya, percaya atau tidak, </a:t>
            </a:r>
            <a:r>
              <a:rPr lang="ms-MY" sz="2800" dirty="0" err="1"/>
              <a:t>membuat</a:t>
            </a:r>
            <a:r>
              <a:rPr lang="ms-MY" sz="2800" dirty="0"/>
              <a:t> PPT kini agak senang sahaja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0671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BB98A-5C79-C4B0-2345-010060691FE8}"/>
              </a:ext>
            </a:extLst>
          </p:cNvPr>
          <p:cNvSpPr txBox="1"/>
          <p:nvPr/>
        </p:nvSpPr>
        <p:spPr>
          <a:xfrm>
            <a:off x="1279533" y="2951946"/>
            <a:ext cx="963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Hanya taip topik PPT anda, dan AI akan </a:t>
            </a:r>
            <a:r>
              <a:rPr lang="ms-MY" sz="2800" dirty="0" err="1"/>
              <a:t>membuat</a:t>
            </a:r>
            <a:r>
              <a:rPr lang="ms-MY" sz="2800" dirty="0"/>
              <a:t> anda diliputi dengan bahan yang lain</a:t>
            </a:r>
            <a:endParaRPr kumimoji="1" lang="zh-CN" altLang="en-US" sz="2800" b="1" dirty="0"/>
          </a:p>
        </p:txBody>
      </p:sp>
      <p:pic>
        <p:nvPicPr>
          <p:cNvPr id="3" name="Picture 2" descr="Gamma: AI-Powered Presentation Builder &amp; Visual Communication Tool |  Deepgram">
            <a:extLst>
              <a:ext uri="{FF2B5EF4-FFF2-40B4-BE49-F238E27FC236}">
                <a16:creationId xmlns:a16="http://schemas.microsoft.com/office/drawing/2014/main" id="{49297A7A-C1D0-C0CC-B2EC-526041BE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94943"/>
            <a:ext cx="12192000" cy="62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20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4118CA-6F87-0676-AF32-8086F023E34E}"/>
              </a:ext>
            </a:extLst>
          </p:cNvPr>
          <p:cNvSpPr txBox="1"/>
          <p:nvPr/>
        </p:nvSpPr>
        <p:spPr>
          <a:xfrm>
            <a:off x="1835887" y="2951946"/>
            <a:ext cx="85202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Laman </a:t>
            </a:r>
            <a:r>
              <a:rPr lang="ms-MY" sz="2800" dirty="0" err="1"/>
              <a:t>web</a:t>
            </a:r>
            <a:r>
              <a:rPr lang="ms-MY" sz="2800" dirty="0"/>
              <a:t> yang benar-benar boleh mencipta keseluruhan tesis dengan hanya satu gesaan</a:t>
            </a:r>
            <a:endParaRPr kumimoji="1" lang="zh-CN" altLang="en-US" sz="2800" dirty="0"/>
          </a:p>
        </p:txBody>
      </p:sp>
      <p:pic>
        <p:nvPicPr>
          <p:cNvPr id="14338" name="Picture 2" descr="Chatgpt logo transparent background. 22841114 PNG">
            <a:extLst>
              <a:ext uri="{FF2B5EF4-FFF2-40B4-BE49-F238E27FC236}">
                <a16:creationId xmlns:a16="http://schemas.microsoft.com/office/drawing/2014/main" id="{486F4683-F193-6A1D-DC65-F6A5D56ED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527" y="2257425"/>
            <a:ext cx="2314945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645A8D-C7C2-9236-6344-8F5CBEB9C2F5}"/>
              </a:ext>
            </a:extLst>
          </p:cNvPr>
          <p:cNvSpPr txBox="1"/>
          <p:nvPr/>
        </p:nvSpPr>
        <p:spPr>
          <a:xfrm>
            <a:off x="5242965" y="3167389"/>
            <a:ext cx="1706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ChatGPT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908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4338"/>
                                        </p:tgtEl>
                                      </p:cBhvr>
                                      <p:by x="1000000" y="1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4338"/>
                                        </p:tgtEl>
                                      </p:cBhvr>
                                      <p:by x="3000000" y="300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2" grpId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8674" name="Picture 2" descr="Gamma: AI-Powered Presentation Builder &amp; Visual Communication Tool |  Deepgram">
            <a:extLst>
              <a:ext uri="{FF2B5EF4-FFF2-40B4-BE49-F238E27FC236}">
                <a16:creationId xmlns:a16="http://schemas.microsoft.com/office/drawing/2014/main" id="{ECA0410E-CCB7-7A7D-552B-D94F166C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438"/>
            <a:ext cx="12192000" cy="62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1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BB98A-5C79-C4B0-2345-010060691FE8}"/>
              </a:ext>
            </a:extLst>
          </p:cNvPr>
          <p:cNvSpPr txBox="1"/>
          <p:nvPr/>
        </p:nvSpPr>
        <p:spPr>
          <a:xfrm>
            <a:off x="1279533" y="3167390"/>
            <a:ext cx="963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Malah grafik dalam slaid semuanya dihasilkan AI</a:t>
            </a:r>
            <a:endParaRPr kumimoji="1" lang="zh-CN" altLang="en-US" sz="2800" b="1" dirty="0"/>
          </a:p>
        </p:txBody>
      </p:sp>
      <p:pic>
        <p:nvPicPr>
          <p:cNvPr id="3" name="Picture 2" descr="Gamma: AI-Powered Presentation Builder &amp; Visual Communication Tool |  Deepgram">
            <a:extLst>
              <a:ext uri="{FF2B5EF4-FFF2-40B4-BE49-F238E27FC236}">
                <a16:creationId xmlns:a16="http://schemas.microsoft.com/office/drawing/2014/main" id="{49297A7A-C1D0-C0CC-B2EC-526041BE7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6916481"/>
            <a:ext cx="12192000" cy="620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18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DBB98A-5C79-C4B0-2345-010060691FE8}"/>
              </a:ext>
            </a:extLst>
          </p:cNvPr>
          <p:cNvSpPr txBox="1"/>
          <p:nvPr/>
        </p:nvSpPr>
        <p:spPr>
          <a:xfrm>
            <a:off x="1279533" y="3167390"/>
            <a:ext cx="963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Bagaimana dengan muzik?</a:t>
            </a:r>
            <a:endParaRPr kumimoji="1" lang="zh-CN" altLang="en-US" sz="2800" b="1" dirty="0"/>
          </a:p>
        </p:txBody>
      </p:sp>
      <p:pic>
        <p:nvPicPr>
          <p:cNvPr id="4" name="Picture 2" descr="Suno AI V3: AI-Powered Music Creation Made Easy!">
            <a:extLst>
              <a:ext uri="{FF2B5EF4-FFF2-40B4-BE49-F238E27FC236}">
                <a16:creationId xmlns:a16="http://schemas.microsoft.com/office/drawing/2014/main" id="{920DF4E0-2514-DFC6-4C0D-09F9620A7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7568944"/>
            <a:ext cx="111252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65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22" name="Picture 2" descr="Suno AI V3: AI-Powered Music Creation Made Easy!">
            <a:extLst>
              <a:ext uri="{FF2B5EF4-FFF2-40B4-BE49-F238E27FC236}">
                <a16:creationId xmlns:a16="http://schemas.microsoft.com/office/drawing/2014/main" id="{40316C38-B95B-7687-2D1F-B820B506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0037"/>
            <a:ext cx="111252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4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5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22" name="Picture 2" descr="Suno AI V3: AI-Powered Music Creation Made Easy!">
            <a:extLst>
              <a:ext uri="{FF2B5EF4-FFF2-40B4-BE49-F238E27FC236}">
                <a16:creationId xmlns:a16="http://schemas.microsoft.com/office/drawing/2014/main" id="{40316C38-B95B-7687-2D1F-B820B506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7546791"/>
            <a:ext cx="111252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oad Trip Dreams(1).mp3">
            <a:hlinkClick r:id="" action="ppaction://media"/>
            <a:extLst>
              <a:ext uri="{FF2B5EF4-FFF2-40B4-BE49-F238E27FC236}">
                <a16:creationId xmlns:a16="http://schemas.microsoft.com/office/drawing/2014/main" id="{8E91CF4D-E0DF-DD03-4DAA-A313304E19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8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22" name="Picture 2" descr="Suno AI V3: AI-Powered Music Creation Made Easy!">
            <a:extLst>
              <a:ext uri="{FF2B5EF4-FFF2-40B4-BE49-F238E27FC236}">
                <a16:creationId xmlns:a16="http://schemas.microsoft.com/office/drawing/2014/main" id="{40316C38-B95B-7687-2D1F-B820B506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7546791"/>
            <a:ext cx="111252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AE092D-8036-6CB5-E502-7C58C6FAD1E4}"/>
              </a:ext>
            </a:extLst>
          </p:cNvPr>
          <p:cNvSpPr txBox="1"/>
          <p:nvPr/>
        </p:nvSpPr>
        <p:spPr>
          <a:xfrm>
            <a:off x="1279533" y="3167390"/>
            <a:ext cx="963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Muzik yang anda baru dengar adalah ditulis oleh AI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53012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22" name="Picture 2" descr="Suno AI V3: AI-Powered Music Creation Made Easy!">
            <a:extLst>
              <a:ext uri="{FF2B5EF4-FFF2-40B4-BE49-F238E27FC236}">
                <a16:creationId xmlns:a16="http://schemas.microsoft.com/office/drawing/2014/main" id="{40316C38-B95B-7687-2D1F-B820B506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7546791"/>
            <a:ext cx="111252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AE092D-8036-6CB5-E502-7C58C6FAD1E4}"/>
              </a:ext>
            </a:extLst>
          </p:cNvPr>
          <p:cNvSpPr txBox="1"/>
          <p:nvPr/>
        </p:nvSpPr>
        <p:spPr>
          <a:xfrm>
            <a:off x="1279533" y="2951946"/>
            <a:ext cx="963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Baiklah, cukup bahan penciptaan AI, sebenarnya AI juga digunakan secara meluas dalam algoritma </a:t>
            </a:r>
            <a:r>
              <a:rPr lang="ms-MY" sz="2800" dirty="0" err="1"/>
              <a:t>pengesyoran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612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22" name="Picture 2" descr="Suno AI V3: AI-Powered Music Creation Made Easy!">
            <a:extLst>
              <a:ext uri="{FF2B5EF4-FFF2-40B4-BE49-F238E27FC236}">
                <a16:creationId xmlns:a16="http://schemas.microsoft.com/office/drawing/2014/main" id="{40316C38-B95B-7687-2D1F-B820B506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7546791"/>
            <a:ext cx="111252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AE092D-8036-6CB5-E502-7C58C6FAD1E4}"/>
              </a:ext>
            </a:extLst>
          </p:cNvPr>
          <p:cNvSpPr txBox="1"/>
          <p:nvPr/>
        </p:nvSpPr>
        <p:spPr>
          <a:xfrm>
            <a:off x="1279533" y="3167390"/>
            <a:ext cx="96329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 err="1"/>
              <a:t>Pernahkah</a:t>
            </a:r>
            <a:r>
              <a:rPr lang="ms-MY" sz="2800" dirty="0"/>
              <a:t> anda terfikir mengapa </a:t>
            </a:r>
            <a:r>
              <a:rPr lang="ms-MY" sz="2800" dirty="0" err="1"/>
              <a:t>Tiktok</a:t>
            </a:r>
            <a:r>
              <a:rPr lang="ms-MY" sz="2800" dirty="0"/>
              <a:t> begitu ketagihan?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5801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22" name="Picture 2" descr="Suno AI V3: AI-Powered Music Creation Made Easy!">
            <a:extLst>
              <a:ext uri="{FF2B5EF4-FFF2-40B4-BE49-F238E27FC236}">
                <a16:creationId xmlns:a16="http://schemas.microsoft.com/office/drawing/2014/main" id="{40316C38-B95B-7687-2D1F-B820B506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7546791"/>
            <a:ext cx="111252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AE092D-8036-6CB5-E502-7C58C6FAD1E4}"/>
              </a:ext>
            </a:extLst>
          </p:cNvPr>
          <p:cNvSpPr txBox="1"/>
          <p:nvPr/>
        </p:nvSpPr>
        <p:spPr>
          <a:xfrm>
            <a:off x="1279533" y="2951946"/>
            <a:ext cx="96329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Mengapa anda sentiasa boleh mencari video yang anda minati di halaman utama YouTube?</a:t>
            </a:r>
          </a:p>
        </p:txBody>
      </p:sp>
    </p:spTree>
    <p:extLst>
      <p:ext uri="{BB962C8B-B14F-4D97-AF65-F5344CB8AC3E}">
        <p14:creationId xmlns:p14="http://schemas.microsoft.com/office/powerpoint/2010/main" val="183080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22" name="Picture 2" descr="Suno AI V3: AI-Powered Music Creation Made Easy!">
            <a:extLst>
              <a:ext uri="{FF2B5EF4-FFF2-40B4-BE49-F238E27FC236}">
                <a16:creationId xmlns:a16="http://schemas.microsoft.com/office/drawing/2014/main" id="{40316C38-B95B-7687-2D1F-B820B506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7546791"/>
            <a:ext cx="11125200" cy="625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AE092D-8036-6CB5-E502-7C58C6FAD1E4}"/>
              </a:ext>
            </a:extLst>
          </p:cNvPr>
          <p:cNvSpPr txBox="1"/>
          <p:nvPr/>
        </p:nvSpPr>
        <p:spPr>
          <a:xfrm>
            <a:off x="1279533" y="2736502"/>
            <a:ext cx="96329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Kerana perisian ini mengumpul data anda dan memasukkannya ke dalam algoritma AI untuk mengetahui jenis kandungan yang paling sesuai untuk anda</a:t>
            </a:r>
          </a:p>
        </p:txBody>
      </p:sp>
    </p:spTree>
    <p:extLst>
      <p:ext uri="{BB962C8B-B14F-4D97-AF65-F5344CB8AC3E}">
        <p14:creationId xmlns:p14="http://schemas.microsoft.com/office/powerpoint/2010/main" val="394235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6BD12-1AF3-469F-7F2D-9A46C87712B7}"/>
              </a:ext>
            </a:extLst>
          </p:cNvPr>
          <p:cNvSpPr txBox="1"/>
          <p:nvPr/>
        </p:nvSpPr>
        <p:spPr>
          <a:xfrm>
            <a:off x="2621482" y="2951946"/>
            <a:ext cx="694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Adakah anda pernah tertanya-tanya bagaimana ia berfungsi?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03149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2951946"/>
            <a:ext cx="7866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Jadi, sama ada anda suka atau tidak, AI ada di mana-mana dalam kehidupan kita pada masa kini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1965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Walaupun banyak kritikan, ia sangat berkuasa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8305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2736502"/>
            <a:ext cx="7866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Baiklah, nampaknya masa tidak mencukupi untuk kami berkongsi terlalu banyak dengan anda semua</a:t>
            </a:r>
          </a:p>
        </p:txBody>
      </p:sp>
    </p:spTree>
    <p:extLst>
      <p:ext uri="{BB962C8B-B14F-4D97-AF65-F5344CB8AC3E}">
        <p14:creationId xmlns:p14="http://schemas.microsoft.com/office/powerpoint/2010/main" val="38741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Jadi kita berhenti di sini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207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Terima kasih kepada semua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142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6BD12-1AF3-469F-7F2D-9A46C87712B7}"/>
              </a:ext>
            </a:extLst>
          </p:cNvPr>
          <p:cNvSpPr txBox="1"/>
          <p:nvPr/>
        </p:nvSpPr>
        <p:spPr>
          <a:xfrm>
            <a:off x="2621482" y="2951946"/>
            <a:ext cx="694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Topik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ini</a:t>
            </a:r>
            <a:r>
              <a:rPr kumimoji="1" lang="en-US" altLang="zh-CN" sz="2800" dirty="0"/>
              <a:t> sangat </a:t>
            </a:r>
            <a:r>
              <a:rPr kumimoji="1" lang="en-US" altLang="zh-CN" sz="2800" dirty="0" err="1"/>
              <a:t>susah</a:t>
            </a:r>
            <a:r>
              <a:rPr kumimoji="1" lang="en-US" altLang="zh-CN" sz="2800" dirty="0"/>
              <a:t>, </a:t>
            </a:r>
            <a:r>
              <a:rPr kumimoji="1" lang="en-US" altLang="zh-CN" sz="2800" dirty="0" err="1"/>
              <a:t>jadi</a:t>
            </a:r>
            <a:r>
              <a:rPr kumimoji="1" lang="en-US" altLang="zh-CN" sz="2800" dirty="0"/>
              <a:t> kami </a:t>
            </a:r>
            <a:r>
              <a:rPr kumimoji="1" lang="en-US" altLang="zh-CN" sz="2800" dirty="0" err="1"/>
              <a:t>tidak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akan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membincangkan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hari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ini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631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C6BD12-1AF3-469F-7F2D-9A46C87712B7}"/>
              </a:ext>
            </a:extLst>
          </p:cNvPr>
          <p:cNvSpPr txBox="1"/>
          <p:nvPr/>
        </p:nvSpPr>
        <p:spPr>
          <a:xfrm>
            <a:off x="1134139" y="2951946"/>
            <a:ext cx="99237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Mari kita luangkan sedikit masa untuk belajar sedikit tentang sejarah </a:t>
            </a:r>
            <a:r>
              <a:rPr lang="ms-MY" sz="2800" dirty="0" err="1"/>
              <a:t>ChatGPT</a:t>
            </a:r>
            <a:r>
              <a:rPr lang="ms-MY" sz="2800" dirty="0"/>
              <a:t> dan syarikat di belakangnya</a:t>
            </a:r>
            <a:endParaRPr kumimoji="1" lang="zh-CN" altLang="en-US" sz="2800" dirty="0"/>
          </a:p>
        </p:txBody>
      </p:sp>
      <p:pic>
        <p:nvPicPr>
          <p:cNvPr id="6" name="Picture 4" descr="OpenAI Logo - PNG and Vector - Logo Download">
            <a:extLst>
              <a:ext uri="{FF2B5EF4-FFF2-40B4-BE49-F238E27FC236}">
                <a16:creationId xmlns:a16="http://schemas.microsoft.com/office/drawing/2014/main" id="{D23EE0EB-1359-646E-AB60-69E5BEDE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00" y="3427200"/>
            <a:ext cx="3600" cy="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97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OpenAI Logo - PNG and Vector - Logo Download">
            <a:extLst>
              <a:ext uri="{FF2B5EF4-FFF2-40B4-BE49-F238E27FC236}">
                <a16:creationId xmlns:a16="http://schemas.microsoft.com/office/drawing/2014/main" id="{A7048091-B80F-9BC3-201A-31A03FDC0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42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7D08AC-17D9-C639-F857-109548F1D5FB}"/>
              </a:ext>
            </a:extLst>
          </p:cNvPr>
          <p:cNvSpPr txBox="1"/>
          <p:nvPr/>
        </p:nvSpPr>
        <p:spPr>
          <a:xfrm>
            <a:off x="2621482" y="3167390"/>
            <a:ext cx="694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Desember</a:t>
            </a:r>
            <a:r>
              <a:rPr kumimoji="1" lang="en-US" altLang="zh-CN" sz="2800" dirty="0"/>
              <a:t> 2015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8097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Mirip Nasib Indonesia, Thailand Juga Ditipu Elon Musk">
            <a:extLst>
              <a:ext uri="{FF2B5EF4-FFF2-40B4-BE49-F238E27FC236}">
                <a16:creationId xmlns:a16="http://schemas.microsoft.com/office/drawing/2014/main" id="{D8EA44E3-696D-B176-3624-A2A3E394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635" y="1299710"/>
            <a:ext cx="7544729" cy="425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25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7D08AC-17D9-C639-F857-109548F1D5FB}"/>
              </a:ext>
            </a:extLst>
          </p:cNvPr>
          <p:cNvSpPr txBox="1"/>
          <p:nvPr/>
        </p:nvSpPr>
        <p:spPr>
          <a:xfrm>
            <a:off x="2621482" y="2951946"/>
            <a:ext cx="694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Pada asalnya diasaskan sebagai </a:t>
            </a:r>
          </a:p>
          <a:p>
            <a:pPr algn="ctr"/>
            <a:r>
              <a:rPr lang="ms-MY" sz="2800" b="1" dirty="0"/>
              <a:t>Organisasi Bukan Untung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6100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7D08AC-17D9-C639-F857-109548F1D5FB}"/>
              </a:ext>
            </a:extLst>
          </p:cNvPr>
          <p:cNvSpPr txBox="1"/>
          <p:nvPr/>
        </p:nvSpPr>
        <p:spPr>
          <a:xfrm>
            <a:off x="2621482" y="2951946"/>
            <a:ext cx="694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Transitioned to</a:t>
            </a:r>
          </a:p>
          <a:p>
            <a:pPr algn="ctr"/>
            <a:r>
              <a:rPr kumimoji="1" lang="en-US" altLang="zh-CN" sz="2800" b="1" dirty="0"/>
              <a:t>“Capped” For-Profit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5B2B2-E30F-4086-47CF-3D879648F8F9}"/>
              </a:ext>
            </a:extLst>
          </p:cNvPr>
          <p:cNvSpPr txBox="1"/>
          <p:nvPr/>
        </p:nvSpPr>
        <p:spPr>
          <a:xfrm>
            <a:off x="752941" y="5047543"/>
            <a:ext cx="106861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Ini bermakna mereka kini boleh meminta wang daripada orang ramai secara sah dan juga memberikan pegangan pekerja mereka dalam syarikat itu</a:t>
            </a:r>
            <a:endParaRPr kumimoji="1"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21809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52BFE3-7785-E618-7967-0AE936DF2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083" y="415031"/>
            <a:ext cx="3835833" cy="60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662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A8BA13E4-9629-6859-5BAE-EECCB7B70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737" y="2327504"/>
            <a:ext cx="5164525" cy="110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BFB25C-D907-9D7A-E8A3-4641978E5D26}"/>
              </a:ext>
            </a:extLst>
          </p:cNvPr>
          <p:cNvSpPr txBox="1"/>
          <p:nvPr/>
        </p:nvSpPr>
        <p:spPr>
          <a:xfrm>
            <a:off x="752941" y="3682940"/>
            <a:ext cx="10686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Syarikat teknologi besar ini telah melabur 13 bilion USD ke dalam </a:t>
            </a:r>
            <a:r>
              <a:rPr lang="ms-MY" sz="2800" dirty="0" err="1"/>
              <a:t>OpenAI</a:t>
            </a:r>
            <a:endParaRPr kumimoji="1"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4924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nvidia logo vector, nvidia icon free vector 20190679 Vector Art at Vecteezy">
            <a:extLst>
              <a:ext uri="{FF2B5EF4-FFF2-40B4-BE49-F238E27FC236}">
                <a16:creationId xmlns:a16="http://schemas.microsoft.com/office/drawing/2014/main" id="{BC0FCBF0-BE78-FCD7-1A64-3C9913D3B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728" y="702169"/>
            <a:ext cx="6716540" cy="43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CAB884-287B-05C4-0BDC-09908519F4BC}"/>
              </a:ext>
            </a:extLst>
          </p:cNvPr>
          <p:cNvSpPr txBox="1"/>
          <p:nvPr/>
        </p:nvSpPr>
        <p:spPr>
          <a:xfrm>
            <a:off x="-3" y="3720501"/>
            <a:ext cx="121920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Syarikat teknologi besar ini memperoleh trilion dolar kerana revolusi AI</a:t>
            </a:r>
            <a:endParaRPr kumimoji="1"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40551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02ECB9-46A2-A6FF-80AD-1F951625C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69480"/>
            <a:ext cx="7772400" cy="57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5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英伟达CEO黄仁勋称台湾为“重要国家” 引发部分中国网民挞伐">
            <a:extLst>
              <a:ext uri="{FF2B5EF4-FFF2-40B4-BE49-F238E27FC236}">
                <a16:creationId xmlns:a16="http://schemas.microsoft.com/office/drawing/2014/main" id="{5777E5E1-157F-1A67-45E4-EE73E88C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67016"/>
            <a:ext cx="9091043" cy="50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790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eForce RTX 4090: Graphics Cards for Gaming | NVIDIA">
            <a:extLst>
              <a:ext uri="{FF2B5EF4-FFF2-40B4-BE49-F238E27FC236}">
                <a16:creationId xmlns:a16="http://schemas.microsoft.com/office/drawing/2014/main" id="{C735229E-DA34-1B5E-F8BC-168D914D4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2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CAB884-287B-05C4-0BDC-09908519F4BC}"/>
              </a:ext>
            </a:extLst>
          </p:cNvPr>
          <p:cNvSpPr txBox="1"/>
          <p:nvPr/>
        </p:nvSpPr>
        <p:spPr>
          <a:xfrm>
            <a:off x="14781762" y="3844069"/>
            <a:ext cx="10686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This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evil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big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tech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company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has invested 13 billion USD into OpenAI</a:t>
            </a:r>
            <a:endParaRPr kumimoji="1" lang="en-US" altLang="zh-CN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86A74F-0E50-5D4B-A610-95A2FFD0BA4D}"/>
              </a:ext>
            </a:extLst>
          </p:cNvPr>
          <p:cNvSpPr txBox="1"/>
          <p:nvPr/>
        </p:nvSpPr>
        <p:spPr>
          <a:xfrm>
            <a:off x="2621482" y="2951946"/>
            <a:ext cx="69490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 err="1"/>
              <a:t>OpenAI</a:t>
            </a:r>
            <a:r>
              <a:rPr lang="ms-MY" sz="2800" dirty="0"/>
              <a:t> pakar dalam semua jenis penyelidikan AI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0078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6A74F-0E50-5D4B-A610-95A2FFD0BA4D}"/>
              </a:ext>
            </a:extLst>
          </p:cNvPr>
          <p:cNvSpPr txBox="1"/>
          <p:nvPr/>
        </p:nvSpPr>
        <p:spPr>
          <a:xfrm>
            <a:off x="1926519" y="2736502"/>
            <a:ext cx="83389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Melancarkan produk tercanggih terkemuka untuk pengguna seperti anda semua, serta perusahaan seperti Google dan Microsoft</a:t>
            </a:r>
          </a:p>
        </p:txBody>
      </p:sp>
    </p:spTree>
    <p:extLst>
      <p:ext uri="{BB962C8B-B14F-4D97-AF65-F5344CB8AC3E}">
        <p14:creationId xmlns:p14="http://schemas.microsoft.com/office/powerpoint/2010/main" val="224312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6A74F-0E50-5D4B-A610-95A2FFD0BA4D}"/>
              </a:ext>
            </a:extLst>
          </p:cNvPr>
          <p:cNvSpPr txBox="1"/>
          <p:nvPr/>
        </p:nvSpPr>
        <p:spPr>
          <a:xfrm>
            <a:off x="2621482" y="2736502"/>
            <a:ext cx="6949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Produk utama mereka ialah:</a:t>
            </a:r>
          </a:p>
          <a:p>
            <a:pPr algn="ctr"/>
            <a:endParaRPr kumimoji="1" lang="en-US" altLang="zh-CN" sz="2800" b="1" dirty="0"/>
          </a:p>
          <a:p>
            <a:pPr algn="ctr"/>
            <a:r>
              <a:rPr kumimoji="1" lang="en-US" altLang="zh-CN" sz="2800" b="1" dirty="0"/>
              <a:t>ChatGPT and Dall - E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6665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E86A74F-0E50-5D4B-A610-95A2FFD0BA4D}"/>
              </a:ext>
            </a:extLst>
          </p:cNvPr>
          <p:cNvSpPr txBox="1"/>
          <p:nvPr/>
        </p:nvSpPr>
        <p:spPr>
          <a:xfrm>
            <a:off x="2621482" y="3167390"/>
            <a:ext cx="694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Tunggu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sekejap</a:t>
            </a:r>
            <a:r>
              <a:rPr kumimoji="1" lang="en-US" altLang="zh-CN" sz="2800" dirty="0"/>
              <a:t>…</a:t>
            </a:r>
            <a:endParaRPr kumimoji="1" lang="zh-CN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74A92A-74ED-C6BC-D08D-72ADF47D92E9}"/>
              </a:ext>
            </a:extLst>
          </p:cNvPr>
          <p:cNvSpPr txBox="1"/>
          <p:nvPr/>
        </p:nvSpPr>
        <p:spPr>
          <a:xfrm>
            <a:off x="2621482" y="7010455"/>
            <a:ext cx="694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What is Dall – E?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0510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25C19F-EFC8-D849-D6D8-23ABE708CF51}"/>
              </a:ext>
            </a:extLst>
          </p:cNvPr>
          <p:cNvSpPr txBox="1"/>
          <p:nvPr/>
        </p:nvSpPr>
        <p:spPr>
          <a:xfrm>
            <a:off x="2621482" y="3167390"/>
            <a:ext cx="694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Apakah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itu</a:t>
            </a:r>
            <a:r>
              <a:rPr kumimoji="1" lang="en-US" altLang="zh-CN" sz="2800" dirty="0"/>
              <a:t> Dall – E?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750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952BFE3-7785-E618-7967-0AE936DF2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083" y="7130624"/>
            <a:ext cx="3835833" cy="602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030B64-AC7A-CBE0-EC1C-1A6AD7E9D59D}"/>
              </a:ext>
            </a:extLst>
          </p:cNvPr>
          <p:cNvSpPr txBox="1"/>
          <p:nvPr/>
        </p:nvSpPr>
        <p:spPr>
          <a:xfrm>
            <a:off x="3274949" y="2736502"/>
            <a:ext cx="56421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Baik</a:t>
            </a:r>
            <a:r>
              <a:rPr kumimoji="1" lang="en-US" altLang="zh-CN" sz="2800" dirty="0"/>
              <a:t>, </a:t>
            </a:r>
            <a:r>
              <a:rPr kumimoji="1" lang="en-US" altLang="zh-CN" sz="2800" dirty="0" err="1"/>
              <a:t>Marilah</a:t>
            </a:r>
            <a:r>
              <a:rPr kumimoji="1" lang="en-US" altLang="zh-CN" sz="2800" dirty="0"/>
              <a:t> kami </a:t>
            </a:r>
            <a:r>
              <a:rPr kumimoji="1" lang="en-US" altLang="zh-CN" sz="2800" dirty="0" err="1"/>
              <a:t>memperkenalkan</a:t>
            </a:r>
            <a:r>
              <a:rPr kumimoji="1" lang="en-US" altLang="zh-CN" sz="2800" dirty="0"/>
              <a:t> Kumpulan </a:t>
            </a:r>
            <a:r>
              <a:rPr kumimoji="1" lang="en-US" altLang="zh-CN" sz="2800" dirty="0" err="1"/>
              <a:t>kita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dalam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tempoh</a:t>
            </a:r>
            <a:r>
              <a:rPr kumimoji="1" lang="en-US" altLang="zh-CN" sz="2800" dirty="0"/>
              <a:t> 5 </a:t>
            </a:r>
            <a:r>
              <a:rPr kumimoji="1" lang="en-US" altLang="zh-CN" sz="2800" dirty="0" err="1"/>
              <a:t>saat</a:t>
            </a:r>
            <a:endParaRPr kumimoji="1" lang="zh-CN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18B41-B007-BE62-CE12-E700674CD9E4}"/>
              </a:ext>
            </a:extLst>
          </p:cNvPr>
          <p:cNvSpPr txBox="1"/>
          <p:nvPr/>
        </p:nvSpPr>
        <p:spPr>
          <a:xfrm>
            <a:off x="3274949" y="-2812567"/>
            <a:ext cx="5642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/>
              <a:t>Group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1</a:t>
            </a:r>
          </a:p>
          <a:p>
            <a:pPr algn="ctr"/>
            <a:endParaRPr kumimoji="1" lang="en-MY" altLang="zh-CN" sz="2800" b="1" dirty="0"/>
          </a:p>
          <a:p>
            <a:pPr algn="ctr"/>
            <a:r>
              <a:rPr kumimoji="1" lang="en-US" altLang="zh-CN" sz="2800" dirty="0"/>
              <a:t>Melvin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Chia</a:t>
            </a:r>
            <a:endParaRPr kumimoji="1" lang="en-MY" altLang="zh-CN" sz="2800" dirty="0"/>
          </a:p>
          <a:p>
            <a:pPr algn="ctr"/>
            <a:r>
              <a:rPr kumimoji="1" lang="en-US" altLang="zh-CN" sz="2800" dirty="0"/>
              <a:t>Lee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Ting</a:t>
            </a:r>
          </a:p>
          <a:p>
            <a:pPr algn="ctr"/>
            <a:r>
              <a:rPr kumimoji="1" lang="en-US" altLang="zh-CN" sz="2800" dirty="0"/>
              <a:t>Freya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Lam</a:t>
            </a:r>
          </a:p>
          <a:p>
            <a:pPr algn="ctr"/>
            <a:r>
              <a:rPr kumimoji="1" lang="en-US" altLang="zh-CN" sz="2800" dirty="0"/>
              <a:t>Yok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Chee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Yong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7961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Masterclass SPM Prinsip Perakaunan Tingkatan 4&amp;5 KSSM Prinsip Perakaunan SPM  Buku Rujukan / Reference Books Johor Bahru (">
            <a:extLst>
              <a:ext uri="{FF2B5EF4-FFF2-40B4-BE49-F238E27FC236}">
                <a16:creationId xmlns:a16="http://schemas.microsoft.com/office/drawing/2014/main" id="{E823BFA9-01D1-09B3-0260-8EE2706C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634" y="643466"/>
            <a:ext cx="4558732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84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Masterclass SPM Prinsip Perakaunan Tingkatan 4&amp;5 KSSM Prinsip Perakaunan SPM  Buku Rujukan / Reference Books Johor Bahru (">
            <a:extLst>
              <a:ext uri="{FF2B5EF4-FFF2-40B4-BE49-F238E27FC236}">
                <a16:creationId xmlns:a16="http://schemas.microsoft.com/office/drawing/2014/main" id="{E823BFA9-01D1-09B3-0260-8EE2706C01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1" t="50000" r="14341" b="22492"/>
          <a:stretch/>
        </p:blipFill>
        <p:spPr bwMode="auto">
          <a:xfrm>
            <a:off x="135466" y="398504"/>
            <a:ext cx="11921067" cy="606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7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2621481" y="3167390"/>
            <a:ext cx="6949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Imej ini dihasilkan oleh AI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1065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736502"/>
            <a:ext cx="8342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Saya masih ingat ada sepanduk yang tergantung di sekolah kami beberapa bulan yang</a:t>
            </a:r>
            <a:r>
              <a:rPr lang="zh-TW" altLang="en-US" sz="2800" dirty="0"/>
              <a:t> </a:t>
            </a:r>
            <a:r>
              <a:rPr lang="ms-MY" sz="2800" dirty="0"/>
              <a:t>lalu tentang pameran pendidikan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4050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736502"/>
            <a:ext cx="8342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Grafik pada sepanduk itu cantik, dan ia tidak kelihatan seperti yang boleh dilukis oleh kakitangan sekolah kami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7113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951946"/>
            <a:ext cx="8342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Setelah diperiksa lebih dekat, saya sedar bahawa mereka juga dijana AI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31433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736502"/>
            <a:ext cx="8342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penjanaan imej AI juga digunakan secara meluas dalam pelbagai bidang kreatif pada masa kini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4152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247335" y="2521059"/>
            <a:ext cx="96973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Dengan hanya penerangan ringkas tentang imej yang anda inginkan, AI akan dapat memberikan anda beberapa imej yang baik yang tidak pernah wujud di tempat lain, walaupun terdapat sedikit kelemahan kecil</a:t>
            </a:r>
            <a:endParaRPr kumimoji="1" lang="en-US" altLang="zh-CN" sz="2800" dirty="0"/>
          </a:p>
        </p:txBody>
      </p:sp>
      <p:pic>
        <p:nvPicPr>
          <p:cNvPr id="3" name="Picture 2" descr="Create images with your words - Bing Image Creator comes to the new Bing -  The Official Microsoft Blog">
            <a:extLst>
              <a:ext uri="{FF2B5EF4-FFF2-40B4-BE49-F238E27FC236}">
                <a16:creationId xmlns:a16="http://schemas.microsoft.com/office/drawing/2014/main" id="{004470BC-8727-1DD3-5FB6-111D16A2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91" y="-5940511"/>
            <a:ext cx="8798011" cy="49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68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7401978"/>
            <a:ext cx="8342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With just a simple description of the image you want, the AI will be able to provide you with some decent images that never exist anywhere else, despite a little bit of minor flaws</a:t>
            </a:r>
          </a:p>
        </p:txBody>
      </p:sp>
      <p:pic>
        <p:nvPicPr>
          <p:cNvPr id="64514" name="Picture 2" descr="Create images with your words - Bing Image Creator comes to the new Bing -  The Official Microsoft Blog">
            <a:extLst>
              <a:ext uri="{FF2B5EF4-FFF2-40B4-BE49-F238E27FC236}">
                <a16:creationId xmlns:a16="http://schemas.microsoft.com/office/drawing/2014/main" id="{3CFD78CE-1A19-BB64-85C6-8B1A13FEE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91" y="954559"/>
            <a:ext cx="8798011" cy="49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951946"/>
            <a:ext cx="8342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Kemajuan kecerdasan buatan dalam tiga tahun kebelakangan ini benar-benar menakjubkan</a:t>
            </a:r>
            <a:endParaRPr kumimoji="1" lang="zh-CN" altLang="en-US" sz="2800" b="1" dirty="0"/>
          </a:p>
        </p:txBody>
      </p:sp>
      <p:pic>
        <p:nvPicPr>
          <p:cNvPr id="3" name="Picture 2" descr="Create images with your words - Bing Image Creator comes to the new Bing -  The Official Microsoft Blog">
            <a:extLst>
              <a:ext uri="{FF2B5EF4-FFF2-40B4-BE49-F238E27FC236}">
                <a16:creationId xmlns:a16="http://schemas.microsoft.com/office/drawing/2014/main" id="{C5324F68-79FD-CC98-F20B-D5D069E6B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91" y="7269299"/>
            <a:ext cx="8798011" cy="494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466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30B64-AC7A-CBE0-EC1C-1A6AD7E9D59D}"/>
              </a:ext>
            </a:extLst>
          </p:cNvPr>
          <p:cNvSpPr txBox="1"/>
          <p:nvPr/>
        </p:nvSpPr>
        <p:spPr>
          <a:xfrm>
            <a:off x="3274949" y="2090172"/>
            <a:ext cx="5642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/>
              <a:t>Kumpulan</a:t>
            </a:r>
            <a:r>
              <a:rPr kumimoji="1" lang="zh-CN" altLang="en-US" sz="2800" b="1" dirty="0"/>
              <a:t> </a:t>
            </a:r>
            <a:r>
              <a:rPr kumimoji="1" lang="en-US" altLang="zh-CN" sz="2800" b="1" dirty="0"/>
              <a:t>5</a:t>
            </a:r>
          </a:p>
          <a:p>
            <a:pPr algn="ctr"/>
            <a:endParaRPr kumimoji="1" lang="en-MY" altLang="zh-CN" sz="2800" b="1" dirty="0"/>
          </a:p>
          <a:p>
            <a:pPr algn="ctr"/>
            <a:r>
              <a:rPr kumimoji="1" lang="en-US" altLang="zh-CN" sz="2800" dirty="0"/>
              <a:t>Melvin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Chia</a:t>
            </a:r>
            <a:endParaRPr kumimoji="1" lang="en-MY" altLang="zh-CN" sz="2800" dirty="0"/>
          </a:p>
          <a:p>
            <a:pPr algn="ctr"/>
            <a:r>
              <a:rPr kumimoji="1" lang="en-US" altLang="zh-CN" sz="2800" dirty="0"/>
              <a:t>Lee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Ting</a:t>
            </a:r>
          </a:p>
          <a:p>
            <a:pPr algn="ctr"/>
            <a:r>
              <a:rPr kumimoji="1" lang="en-US" altLang="zh-CN" sz="2800" dirty="0"/>
              <a:t>Freya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Lam</a:t>
            </a:r>
          </a:p>
          <a:p>
            <a:pPr algn="ctr"/>
            <a:r>
              <a:rPr kumimoji="1" lang="en-US" altLang="zh-CN" sz="2800" dirty="0"/>
              <a:t>Yok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Chee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Yong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6504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951946"/>
            <a:ext cx="8342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MY" sz="2800" dirty="0" err="1"/>
              <a:t>Sukar</a:t>
            </a:r>
            <a:r>
              <a:rPr lang="en-MY" sz="2800" dirty="0"/>
              <a:t> </a:t>
            </a:r>
            <a:r>
              <a:rPr lang="en-MY" sz="2800" dirty="0" err="1"/>
              <a:t>untuk</a:t>
            </a:r>
            <a:r>
              <a:rPr lang="en-MY" sz="2800" dirty="0"/>
              <a:t> </a:t>
            </a:r>
            <a:r>
              <a:rPr lang="en-MY" sz="2800" dirty="0" err="1"/>
              <a:t>mengetahui</a:t>
            </a:r>
            <a:r>
              <a:rPr lang="en-MY" sz="2800" dirty="0"/>
              <a:t> </a:t>
            </a:r>
            <a:r>
              <a:rPr lang="en-MY" sz="2800" dirty="0" err="1"/>
              <a:t>sama</a:t>
            </a:r>
            <a:r>
              <a:rPr lang="en-MY" sz="2800" dirty="0"/>
              <a:t> </a:t>
            </a:r>
            <a:r>
              <a:rPr lang="en-MY" sz="2800" dirty="0" err="1"/>
              <a:t>ada</a:t>
            </a:r>
            <a:r>
              <a:rPr lang="en-MY" sz="2800" dirty="0"/>
              <a:t> </a:t>
            </a:r>
            <a:r>
              <a:rPr lang="en-MY" sz="2800" dirty="0" err="1"/>
              <a:t>pekerja</a:t>
            </a:r>
            <a:r>
              <a:rPr lang="en-MY" sz="2800" dirty="0"/>
              <a:t> </a:t>
            </a:r>
            <a:r>
              <a:rPr lang="en-MY" sz="2800" dirty="0" err="1"/>
              <a:t>kreatif</a:t>
            </a:r>
            <a:r>
              <a:rPr lang="en-MY" sz="2800" dirty="0"/>
              <a:t> </a:t>
            </a:r>
            <a:r>
              <a:rPr lang="en-MY" sz="2800" dirty="0" err="1"/>
              <a:t>suatu</a:t>
            </a:r>
            <a:r>
              <a:rPr lang="en-MY" sz="2800" dirty="0"/>
              <a:t> </a:t>
            </a:r>
            <a:r>
              <a:rPr lang="en-MY" sz="2800" dirty="0" err="1"/>
              <a:t>hari</a:t>
            </a:r>
            <a:r>
              <a:rPr lang="en-MY" sz="2800" dirty="0"/>
              <a:t> </a:t>
            </a:r>
            <a:r>
              <a:rPr lang="en-MY" sz="2800" dirty="0" err="1"/>
              <a:t>nanti</a:t>
            </a:r>
            <a:r>
              <a:rPr lang="en-MY" sz="2800" dirty="0"/>
              <a:t> </a:t>
            </a:r>
            <a:r>
              <a:rPr lang="en-MY" sz="2800" dirty="0" err="1"/>
              <a:t>akan</a:t>
            </a:r>
            <a:r>
              <a:rPr lang="en-MY" sz="2800" dirty="0"/>
              <a:t> </a:t>
            </a:r>
            <a:r>
              <a:rPr lang="en-MY" sz="2800" dirty="0" err="1"/>
              <a:t>kehilangan</a:t>
            </a:r>
            <a:r>
              <a:rPr lang="en-MY" sz="2800" dirty="0"/>
              <a:t> </a:t>
            </a:r>
            <a:r>
              <a:rPr lang="en-MY" sz="2800" dirty="0" err="1"/>
              <a:t>pekerjaan</a:t>
            </a:r>
            <a:r>
              <a:rPr lang="en-MY" sz="2800" dirty="0"/>
              <a:t> kerana AI</a:t>
            </a:r>
          </a:p>
        </p:txBody>
      </p:sp>
    </p:spTree>
    <p:extLst>
      <p:ext uri="{BB962C8B-B14F-4D97-AF65-F5344CB8AC3E}">
        <p14:creationId xmlns:p14="http://schemas.microsoft.com/office/powerpoint/2010/main" val="4694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1874728"/>
            <a:ext cx="834240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Sebagai orang yang bertanggungjawab ke atas kandungan dan PPT, pada mulanya saya bercadang untuk meminta </a:t>
            </a:r>
            <a:r>
              <a:rPr lang="ms-MY" sz="2800" dirty="0" err="1"/>
              <a:t>ChatGPT</a:t>
            </a:r>
            <a:r>
              <a:rPr lang="ms-MY" sz="2800" dirty="0"/>
              <a:t> menjana kandungan untuk pembentangan ini juga, tetapi sehinggalah saya melihat respons yang menghasilkan, saya memutuskan untuk menangani semuanya oleh saya sendiri</a:t>
            </a:r>
          </a:p>
        </p:txBody>
      </p:sp>
    </p:spTree>
    <p:extLst>
      <p:ext uri="{BB962C8B-B14F-4D97-AF65-F5344CB8AC3E}">
        <p14:creationId xmlns:p14="http://schemas.microsoft.com/office/powerpoint/2010/main" val="260242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951946"/>
            <a:ext cx="8342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Kadang-kadang bahan yang dihasilkan oleh AI sangat mengerikan</a:t>
            </a:r>
            <a:endParaRPr kumimoji="1" lang="zh-CN" altLang="en-US" sz="2800" b="1" dirty="0"/>
          </a:p>
        </p:txBody>
      </p:sp>
      <p:pic>
        <p:nvPicPr>
          <p:cNvPr id="3" name="Picture 2" descr="Chat gpt + math : r/ChatGPT">
            <a:extLst>
              <a:ext uri="{FF2B5EF4-FFF2-40B4-BE49-F238E27FC236}">
                <a16:creationId xmlns:a16="http://schemas.microsoft.com/office/drawing/2014/main" id="{DAD77B04-B77B-032B-6DDB-1EC4667E5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72" y="-5597611"/>
            <a:ext cx="5129856" cy="53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8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hat gpt + math : r/ChatGPT">
            <a:extLst>
              <a:ext uri="{FF2B5EF4-FFF2-40B4-BE49-F238E27FC236}">
                <a16:creationId xmlns:a16="http://schemas.microsoft.com/office/drawing/2014/main" id="{9EAEA7B3-56DE-F2BA-CC4C-8834B75BE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72" y="767979"/>
            <a:ext cx="5129856" cy="532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86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951946"/>
            <a:ext cx="8342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Sebenarnya terdapat nama umum untuk alatan AI seperti </a:t>
            </a:r>
            <a:r>
              <a:rPr lang="ms-MY" sz="2800" dirty="0" err="1"/>
              <a:t>ChatGPT</a:t>
            </a:r>
            <a:endParaRPr lang="ms-MY" sz="2800" dirty="0"/>
          </a:p>
        </p:txBody>
      </p:sp>
    </p:spTree>
    <p:extLst>
      <p:ext uri="{BB962C8B-B14F-4D97-AF65-F5344CB8AC3E}">
        <p14:creationId xmlns:p14="http://schemas.microsoft.com/office/powerpoint/2010/main" val="651583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3167390"/>
            <a:ext cx="834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b="1" dirty="0"/>
              <a:t>Large Language Model (LLM)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2125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3167390"/>
            <a:ext cx="834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Model Bahasa Besar</a:t>
            </a:r>
          </a:p>
        </p:txBody>
      </p:sp>
    </p:spTree>
    <p:extLst>
      <p:ext uri="{BB962C8B-B14F-4D97-AF65-F5344CB8AC3E}">
        <p14:creationId xmlns:p14="http://schemas.microsoft.com/office/powerpoint/2010/main" val="416279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5238391" y="3167390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Chat</a:t>
            </a:r>
            <a:endParaRPr kumimoji="1" lang="zh-CN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75C29-6006-92CF-7383-F71EB434006F}"/>
              </a:ext>
            </a:extLst>
          </p:cNvPr>
          <p:cNvSpPr txBox="1"/>
          <p:nvPr/>
        </p:nvSpPr>
        <p:spPr>
          <a:xfrm>
            <a:off x="5752933" y="3167390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G</a:t>
            </a:r>
            <a:endParaRPr kumimoji="1" lang="zh-CN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68044-72D0-5A06-BD77-6AA37B140C2F}"/>
              </a:ext>
            </a:extLst>
          </p:cNvPr>
          <p:cNvSpPr txBox="1"/>
          <p:nvPr/>
        </p:nvSpPr>
        <p:spPr>
          <a:xfrm>
            <a:off x="5992786" y="3174274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P</a:t>
            </a:r>
            <a:endParaRPr kumimoji="1" lang="zh-CN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FD75A-D1BE-FDE9-CC40-9D5BD8C29812}"/>
              </a:ext>
            </a:extLst>
          </p:cNvPr>
          <p:cNvSpPr txBox="1"/>
          <p:nvPr/>
        </p:nvSpPr>
        <p:spPr>
          <a:xfrm>
            <a:off x="6197803" y="3174274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T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95836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-2098843" y="3167390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Chat</a:t>
            </a:r>
            <a:endParaRPr kumimoji="1" lang="zh-CN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75C29-6006-92CF-7383-F71EB434006F}"/>
              </a:ext>
            </a:extLst>
          </p:cNvPr>
          <p:cNvSpPr txBox="1"/>
          <p:nvPr/>
        </p:nvSpPr>
        <p:spPr>
          <a:xfrm>
            <a:off x="5386725" y="3167390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G</a:t>
            </a:r>
            <a:endParaRPr kumimoji="1" lang="zh-CN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68044-72D0-5A06-BD77-6AA37B140C2F}"/>
              </a:ext>
            </a:extLst>
          </p:cNvPr>
          <p:cNvSpPr txBox="1"/>
          <p:nvPr/>
        </p:nvSpPr>
        <p:spPr>
          <a:xfrm>
            <a:off x="5626578" y="3174274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P</a:t>
            </a:r>
            <a:endParaRPr kumimoji="1" lang="zh-CN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FD75A-D1BE-FDE9-CC40-9D5BD8C29812}"/>
              </a:ext>
            </a:extLst>
          </p:cNvPr>
          <p:cNvSpPr txBox="1"/>
          <p:nvPr/>
        </p:nvSpPr>
        <p:spPr>
          <a:xfrm>
            <a:off x="5831595" y="3174274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T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9529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-2098843" y="3167390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Chat</a:t>
            </a:r>
            <a:endParaRPr kumimoji="1" lang="zh-CN" altLang="en-US" sz="2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E75C29-6006-92CF-7383-F71EB434006F}"/>
              </a:ext>
            </a:extLst>
          </p:cNvPr>
          <p:cNvSpPr txBox="1"/>
          <p:nvPr/>
        </p:nvSpPr>
        <p:spPr>
          <a:xfrm>
            <a:off x="2678360" y="3169215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G</a:t>
            </a:r>
            <a:endParaRPr kumimoji="1" lang="zh-CN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68044-72D0-5A06-BD77-6AA37B140C2F}"/>
              </a:ext>
            </a:extLst>
          </p:cNvPr>
          <p:cNvSpPr txBox="1"/>
          <p:nvPr/>
        </p:nvSpPr>
        <p:spPr>
          <a:xfrm>
            <a:off x="4752311" y="3176099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P</a:t>
            </a:r>
            <a:endParaRPr kumimoji="1" lang="zh-CN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FD75A-D1BE-FDE9-CC40-9D5BD8C29812}"/>
              </a:ext>
            </a:extLst>
          </p:cNvPr>
          <p:cNvSpPr txBox="1"/>
          <p:nvPr/>
        </p:nvSpPr>
        <p:spPr>
          <a:xfrm>
            <a:off x="6712863" y="3176099"/>
            <a:ext cx="994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T</a:t>
            </a:r>
            <a:endParaRPr kumimoji="1" lang="zh-CN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9935E6-BD4F-8C1F-8FEE-29446C74F0BB}"/>
              </a:ext>
            </a:extLst>
          </p:cNvPr>
          <p:cNvSpPr txBox="1"/>
          <p:nvPr/>
        </p:nvSpPr>
        <p:spPr>
          <a:xfrm>
            <a:off x="3140648" y="3169215"/>
            <a:ext cx="1732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enerative</a:t>
            </a:r>
            <a:endParaRPr kumimoji="1" lang="zh-CN" alt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5E213C-067E-DC79-1E10-54AC2D328F87}"/>
              </a:ext>
            </a:extLst>
          </p:cNvPr>
          <p:cNvSpPr txBox="1"/>
          <p:nvPr/>
        </p:nvSpPr>
        <p:spPr>
          <a:xfrm>
            <a:off x="5249435" y="3184808"/>
            <a:ext cx="1569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retrained</a:t>
            </a:r>
            <a:endParaRPr kumimoji="1" lang="zh-CN" alt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6A825D-5318-8E1D-7562-22A6CA5B157D}"/>
              </a:ext>
            </a:extLst>
          </p:cNvPr>
          <p:cNvSpPr txBox="1"/>
          <p:nvPr/>
        </p:nvSpPr>
        <p:spPr>
          <a:xfrm>
            <a:off x="7059030" y="3167390"/>
            <a:ext cx="2158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ransformer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4754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69F87-310F-922A-D695-2D9F3B5D59B1}"/>
              </a:ext>
            </a:extLst>
          </p:cNvPr>
          <p:cNvSpPr txBox="1"/>
          <p:nvPr/>
        </p:nvSpPr>
        <p:spPr>
          <a:xfrm>
            <a:off x="1354257" y="2090172"/>
            <a:ext cx="9483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This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PPT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contains like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a hundred slides with one to two sentences and sometimes some graphics in each slide, so you know we are definitely not reading from the scripts</a:t>
            </a:r>
          </a:p>
          <a:p>
            <a:pPr algn="ctr"/>
            <a:r>
              <a:rPr kumimoji="1" lang="en-US" altLang="zh-CN" sz="2800" dirty="0"/>
              <a:t>PPT </a:t>
            </a:r>
            <a:r>
              <a:rPr kumimoji="1" lang="en-US" altLang="zh-CN" sz="2800" dirty="0" err="1"/>
              <a:t>ini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mempunyai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lebih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kurang</a:t>
            </a:r>
            <a:r>
              <a:rPr kumimoji="1" lang="en-US" altLang="zh-CN" sz="2800" dirty="0"/>
              <a:t> 150 slaid </a:t>
            </a:r>
            <a:r>
              <a:rPr kumimoji="1" lang="en-US" altLang="zh-CN" sz="2800" dirty="0" err="1"/>
              <a:t>dengan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satu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hinga</a:t>
            </a:r>
            <a:r>
              <a:rPr kumimoji="1" lang="en-US" altLang="zh-CN" sz="2800" dirty="0"/>
              <a:t> dua </a:t>
            </a:r>
            <a:r>
              <a:rPr kumimoji="1" lang="en-US" altLang="zh-CN" sz="2800" dirty="0" err="1"/>
              <a:t>ayat</a:t>
            </a:r>
            <a:r>
              <a:rPr kumimoji="1" lang="en-US" altLang="zh-CN" sz="2800" dirty="0"/>
              <a:t>, </a:t>
            </a:r>
            <a:r>
              <a:rPr lang="ms-MY" sz="2800" dirty="0"/>
              <a:t>kadangkala beberapa grafik</a:t>
            </a:r>
            <a:r>
              <a:rPr kumimoji="1" lang="en-US" sz="2800" dirty="0"/>
              <a:t> </a:t>
            </a:r>
            <a:r>
              <a:rPr kumimoji="1" lang="en-US" sz="2800" dirty="0" err="1"/>
              <a:t>dalam</a:t>
            </a:r>
            <a:r>
              <a:rPr kumimoji="1" lang="en-US" sz="2800" dirty="0"/>
              <a:t> </a:t>
            </a:r>
            <a:r>
              <a:rPr kumimoji="1" lang="en-US" sz="2800" dirty="0" err="1"/>
              <a:t>setiap</a:t>
            </a:r>
            <a:r>
              <a:rPr kumimoji="1" lang="en-US" sz="2800" dirty="0"/>
              <a:t> slaid, </a:t>
            </a:r>
            <a:r>
              <a:rPr lang="ms-MY" sz="2800" dirty="0"/>
              <a:t>jadi anda tahu kami pasti tidak membaca daripada skrip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3617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FAC91-CA40-F4BC-3DB7-E06D5FF797F3}"/>
              </a:ext>
            </a:extLst>
          </p:cNvPr>
          <p:cNvSpPr txBox="1"/>
          <p:nvPr/>
        </p:nvSpPr>
        <p:spPr>
          <a:xfrm>
            <a:off x="1924798" y="2521059"/>
            <a:ext cx="8342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Bayangkan LLM sebagai manusia sebenar yang boleh belajar 24/7 tanpa rehat sama sekali, dan mempunyai kapasiti yang tidak terhingga untuk pengetahuan dalam otaknya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27858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0FAC91-CA40-F4BC-3DB7-E06D5FF797F3}"/>
              </a:ext>
            </a:extLst>
          </p:cNvPr>
          <p:cNvSpPr txBox="1"/>
          <p:nvPr/>
        </p:nvSpPr>
        <p:spPr>
          <a:xfrm>
            <a:off x="1924798" y="2521059"/>
            <a:ext cx="83424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Kami menyalurkan sejumlah besar data ke dalam LLM, dan model tersebut menggunakan algoritma yang direka dengan teliti dan dioptimumkan untuk mewujudkan hubungan antara data ini</a:t>
            </a:r>
          </a:p>
        </p:txBody>
      </p:sp>
      <p:pic>
        <p:nvPicPr>
          <p:cNvPr id="4" name="Picture 2" descr="ChatGPT vs GPT-4 vs GPT-3: Comparison chart for businesses">
            <a:extLst>
              <a:ext uri="{FF2B5EF4-FFF2-40B4-BE49-F238E27FC236}">
                <a16:creationId xmlns:a16="http://schemas.microsoft.com/office/drawing/2014/main" id="{A6D8D789-7FEF-8A99-DCC6-F1605B0B2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7287820"/>
            <a:ext cx="1016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833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atGPT vs GPT-4 vs GPT-3: Comparison chart for businesses">
            <a:extLst>
              <a:ext uri="{FF2B5EF4-FFF2-40B4-BE49-F238E27FC236}">
                <a16:creationId xmlns:a16="http://schemas.microsoft.com/office/drawing/2014/main" id="{62CD0529-72CF-F60D-5B58-967286D2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254000"/>
            <a:ext cx="101600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9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736502"/>
            <a:ext cx="8342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Bagi mereka yang tertanya-tanya bagaimana LLM berfungsi di belakang tabir, terdapat banyak video hebat dalam talian yang menjelaskannya.</a:t>
            </a:r>
          </a:p>
        </p:txBody>
      </p:sp>
    </p:spTree>
    <p:extLst>
      <p:ext uri="{BB962C8B-B14F-4D97-AF65-F5344CB8AC3E}">
        <p14:creationId xmlns:p14="http://schemas.microsoft.com/office/powerpoint/2010/main" val="108370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595120" y="2951946"/>
            <a:ext cx="9001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Sekarang mari kita ringkaskan tentang beberapa potensi risiko menggunakan AI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03999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3167390"/>
            <a:ext cx="834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LLM memerlukan banyak data untuk latihan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223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3167390"/>
            <a:ext cx="834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Dan data datang dari pelbagai sumber dari Internet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8056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3167390"/>
            <a:ext cx="834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Tetapi ada masalah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6572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736502"/>
            <a:ext cx="8342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Adakah pemilik data tersebut benar-benar memberi kebenaran untuk data mereka digunakan dalam latihan AI?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54CDD-D7CF-0BF1-EF52-1427108C9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7" y="6858000"/>
            <a:ext cx="9224466" cy="123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72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7FEC7-3A1C-698C-078D-1642A491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7" y="0"/>
            <a:ext cx="9224466" cy="123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2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69F87-310F-922A-D695-2D9F3B5D59B1}"/>
              </a:ext>
            </a:extLst>
          </p:cNvPr>
          <p:cNvSpPr txBox="1"/>
          <p:nvPr/>
        </p:nvSpPr>
        <p:spPr>
          <a:xfrm>
            <a:off x="1875252" y="3167390"/>
            <a:ext cx="8441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Baiklah, mari kita masuk ke topik utama kita hari ini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140416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7FEC7-3A1C-698C-078D-1642A491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7" y="-7270577"/>
            <a:ext cx="9224466" cy="1234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1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7FEC7-3A1C-698C-078D-1642A491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7" y="-7270577"/>
            <a:ext cx="9224466" cy="12346593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F4B0BF45-BE9D-C73D-5874-A5AD25C9FA3C}"/>
              </a:ext>
            </a:extLst>
          </p:cNvPr>
          <p:cNvSpPr/>
          <p:nvPr/>
        </p:nvSpPr>
        <p:spPr>
          <a:xfrm>
            <a:off x="1590261" y="2451652"/>
            <a:ext cx="8574157" cy="6493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21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736502"/>
            <a:ext cx="8342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Sama seperti LLM, AI penciptaan imej juga memerlukan banyak data imej untuk melatih model mereka.</a:t>
            </a:r>
            <a:endParaRPr kumimoji="1" lang="zh-CN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18735-7EEF-08EB-3DD2-70E02EEA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7" y="-12820040"/>
            <a:ext cx="9224466" cy="12346593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D4B368A7-F72A-284C-BB68-8B07A981279C}"/>
              </a:ext>
            </a:extLst>
          </p:cNvPr>
          <p:cNvSpPr/>
          <p:nvPr/>
        </p:nvSpPr>
        <p:spPr>
          <a:xfrm>
            <a:off x="1590261" y="-3097811"/>
            <a:ext cx="8574157" cy="6493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4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736502"/>
            <a:ext cx="8342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And a lot of artists were furious when they saw their works being used in AI training without their permission</a:t>
            </a:r>
            <a:endParaRPr kumimoji="1" lang="zh-CN" alt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818735-7EEF-08EB-3DD2-70E02EEA4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7" y="-12820040"/>
            <a:ext cx="9224466" cy="12346593"/>
          </a:xfrm>
          <a:prstGeom prst="rect">
            <a:avLst/>
          </a:prstGeom>
        </p:spPr>
      </p:pic>
      <p:sp>
        <p:nvSpPr>
          <p:cNvPr id="5" name="Frame 4">
            <a:extLst>
              <a:ext uri="{FF2B5EF4-FFF2-40B4-BE49-F238E27FC236}">
                <a16:creationId xmlns:a16="http://schemas.microsoft.com/office/drawing/2014/main" id="{D4B368A7-F72A-284C-BB68-8B07A981279C}"/>
              </a:ext>
            </a:extLst>
          </p:cNvPr>
          <p:cNvSpPr/>
          <p:nvPr/>
        </p:nvSpPr>
        <p:spPr>
          <a:xfrm>
            <a:off x="1590261" y="-3097811"/>
            <a:ext cx="8574157" cy="6493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21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FFF0A-2568-9435-8DCB-762EBA80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42001"/>
            <a:ext cx="7772400" cy="597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7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7FEC7-3A1C-698C-078D-1642A4914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767" y="-12820040"/>
            <a:ext cx="9224466" cy="12346593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F4B0BF45-BE9D-C73D-5874-A5AD25C9FA3C}"/>
              </a:ext>
            </a:extLst>
          </p:cNvPr>
          <p:cNvSpPr/>
          <p:nvPr/>
        </p:nvSpPr>
        <p:spPr>
          <a:xfrm>
            <a:off x="1590261" y="-3097811"/>
            <a:ext cx="8574157" cy="6493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1FFF0A-2568-9435-8DCB-762EBA805D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23" t="52149" r="40760" b="13674"/>
          <a:stretch/>
        </p:blipFill>
        <p:spPr>
          <a:xfrm>
            <a:off x="1275400" y="1246339"/>
            <a:ext cx="9641200" cy="436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2736502"/>
            <a:ext cx="8342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Banyak penggunaan kuasa yang sangat tinggi digunakan untuk melatih dan menjalankan model AI tersebut.</a:t>
            </a:r>
            <a:endParaRPr kumimoji="1" lang="zh-CN" altLang="en-US" sz="2800" b="1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4B368A7-F72A-284C-BB68-8B07A981279C}"/>
              </a:ext>
            </a:extLst>
          </p:cNvPr>
          <p:cNvSpPr/>
          <p:nvPr/>
        </p:nvSpPr>
        <p:spPr>
          <a:xfrm>
            <a:off x="1590261" y="-3097811"/>
            <a:ext cx="8574157" cy="6493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FB8D9-2E86-6BAF-68F9-3673735539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3" t="52149" r="40760" b="13674"/>
          <a:stretch/>
        </p:blipFill>
        <p:spPr>
          <a:xfrm>
            <a:off x="1275400" y="-5115797"/>
            <a:ext cx="9641200" cy="4365322"/>
          </a:xfrm>
          <a:prstGeom prst="rect">
            <a:avLst/>
          </a:prstGeom>
        </p:spPr>
      </p:pic>
      <p:pic>
        <p:nvPicPr>
          <p:cNvPr id="6" name="Picture 2" descr="India's First Supercomputer">
            <a:extLst>
              <a:ext uri="{FF2B5EF4-FFF2-40B4-BE49-F238E27FC236}">
                <a16:creationId xmlns:a16="http://schemas.microsoft.com/office/drawing/2014/main" id="{43624A9A-78A7-16D7-61BB-F52EDE062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7093527"/>
            <a:ext cx="10372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20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ame 4">
            <a:extLst>
              <a:ext uri="{FF2B5EF4-FFF2-40B4-BE49-F238E27FC236}">
                <a16:creationId xmlns:a16="http://schemas.microsoft.com/office/drawing/2014/main" id="{D4B368A7-F72A-284C-BB68-8B07A981279C}"/>
              </a:ext>
            </a:extLst>
          </p:cNvPr>
          <p:cNvSpPr/>
          <p:nvPr/>
        </p:nvSpPr>
        <p:spPr>
          <a:xfrm>
            <a:off x="1590261" y="-3097811"/>
            <a:ext cx="8574157" cy="6493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8194" name="Picture 2" descr="India's First Supercomputer">
            <a:extLst>
              <a:ext uri="{FF2B5EF4-FFF2-40B4-BE49-F238E27FC236}">
                <a16:creationId xmlns:a16="http://schemas.microsoft.com/office/drawing/2014/main" id="{967A81B8-CBC2-4C78-28DF-24BB60FB3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0"/>
            <a:ext cx="10372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761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769034" y="3167390"/>
            <a:ext cx="10653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Banyak tenaga diperlukan untuk menjalankan mesin ini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D4B368A7-F72A-284C-BB68-8B07A981279C}"/>
              </a:ext>
            </a:extLst>
          </p:cNvPr>
          <p:cNvSpPr/>
          <p:nvPr/>
        </p:nvSpPr>
        <p:spPr>
          <a:xfrm>
            <a:off x="1590261" y="-3097811"/>
            <a:ext cx="8574157" cy="649356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4" name="Picture 2" descr="India's First Supercomputer">
            <a:extLst>
              <a:ext uri="{FF2B5EF4-FFF2-40B4-BE49-F238E27FC236}">
                <a16:creationId xmlns:a16="http://schemas.microsoft.com/office/drawing/2014/main" id="{F6A948FB-30BC-94C6-7C03-87AC6AC18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-7686909"/>
            <a:ext cx="10372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133210-38B3-BF86-17A4-D44BDBFA030F}"/>
              </a:ext>
            </a:extLst>
          </p:cNvPr>
          <p:cNvSpPr txBox="1"/>
          <p:nvPr/>
        </p:nvSpPr>
        <p:spPr>
          <a:xfrm>
            <a:off x="3960837" y="3167390"/>
            <a:ext cx="44938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Buruk untuk alam sekitar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747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06D3B-9EDA-CBCA-5719-5A023BF70808}"/>
              </a:ext>
            </a:extLst>
          </p:cNvPr>
          <p:cNvSpPr txBox="1"/>
          <p:nvPr/>
        </p:nvSpPr>
        <p:spPr>
          <a:xfrm>
            <a:off x="1924798" y="-988050"/>
            <a:ext cx="834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Tons of energy is required to run these machines </a:t>
            </a:r>
            <a:endParaRPr kumimoji="1" lang="zh-CN" alt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133210-38B3-BF86-17A4-D44BDBFA030F}"/>
              </a:ext>
            </a:extLst>
          </p:cNvPr>
          <p:cNvSpPr txBox="1"/>
          <p:nvPr/>
        </p:nvSpPr>
        <p:spPr>
          <a:xfrm>
            <a:off x="2036558" y="-988050"/>
            <a:ext cx="834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Bad for environment</a:t>
            </a:r>
            <a:endParaRPr kumimoji="1" lang="zh-CN" alt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1924798" y="3167390"/>
            <a:ext cx="834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Terdapat juga teknologi AI yang dipanggil </a:t>
            </a:r>
            <a:r>
              <a:rPr lang="ms-MY" sz="2800" dirty="0" err="1"/>
              <a:t>deepfake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588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8D9EF4-6DC8-6D2E-07CA-D10ABBD69E79}"/>
              </a:ext>
            </a:extLst>
          </p:cNvPr>
          <p:cNvSpPr txBox="1"/>
          <p:nvPr/>
        </p:nvSpPr>
        <p:spPr>
          <a:xfrm>
            <a:off x="4561383" y="3167390"/>
            <a:ext cx="133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rtificial</a:t>
            </a:r>
            <a:endParaRPr kumimoji="1" lang="zh-CN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055E8-04DD-787C-DA90-7F654106A11B}"/>
              </a:ext>
            </a:extLst>
          </p:cNvPr>
          <p:cNvSpPr txBox="1"/>
          <p:nvPr/>
        </p:nvSpPr>
        <p:spPr>
          <a:xfrm>
            <a:off x="6217780" y="3167390"/>
            <a:ext cx="1906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ntelligence</a:t>
            </a:r>
            <a:endParaRPr kumimoji="1" lang="zh-CN" alt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B69F87-310F-922A-D695-2D9F3B5D59B1}"/>
              </a:ext>
            </a:extLst>
          </p:cNvPr>
          <p:cNvSpPr txBox="1"/>
          <p:nvPr/>
        </p:nvSpPr>
        <p:spPr>
          <a:xfrm>
            <a:off x="5752131" y="3167390"/>
            <a:ext cx="56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A</a:t>
            </a:r>
            <a:endParaRPr kumimoji="1" lang="zh-CN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263B6-54E8-A90C-8881-707DCFE6C9ED}"/>
              </a:ext>
            </a:extLst>
          </p:cNvPr>
          <p:cNvSpPr txBox="1"/>
          <p:nvPr/>
        </p:nvSpPr>
        <p:spPr>
          <a:xfrm>
            <a:off x="5974221" y="3167390"/>
            <a:ext cx="56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I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35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0.12083 0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 L 4.16667E-6 0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4" grpId="0"/>
      <p:bldP spid="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1924798" y="3167390"/>
            <a:ext cx="8342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en-MY" sz="2800" dirty="0" err="1"/>
              <a:t>Boleh</a:t>
            </a:r>
            <a:r>
              <a:rPr lang="en-MY" sz="2800" dirty="0"/>
              <a:t> </a:t>
            </a:r>
            <a:r>
              <a:rPr lang="en-MY" sz="2800" dirty="0" err="1"/>
              <a:t>tukar</a:t>
            </a:r>
            <a:r>
              <a:rPr lang="en-MY" sz="2800" dirty="0"/>
              <a:t> </a:t>
            </a:r>
            <a:r>
              <a:rPr lang="en-MY" sz="2800" dirty="0" err="1"/>
              <a:t>wajah</a:t>
            </a:r>
            <a:r>
              <a:rPr lang="en-MY" sz="2800" dirty="0"/>
              <a:t> </a:t>
            </a:r>
            <a:r>
              <a:rPr lang="en-MY" sz="2800" dirty="0" err="1"/>
              <a:t>anda</a:t>
            </a:r>
            <a:r>
              <a:rPr lang="en-MY" sz="2800" dirty="0"/>
              <a:t> </a:t>
            </a:r>
            <a:r>
              <a:rPr lang="en-MY" sz="2800" dirty="0" err="1"/>
              <a:t>kepada</a:t>
            </a:r>
            <a:r>
              <a:rPr lang="en-MY" sz="2800" dirty="0"/>
              <a:t> orang lain</a:t>
            </a:r>
          </a:p>
        </p:txBody>
      </p:sp>
    </p:spTree>
    <p:extLst>
      <p:ext uri="{BB962C8B-B14F-4D97-AF65-F5344CB8AC3E}">
        <p14:creationId xmlns:p14="http://schemas.microsoft.com/office/powerpoint/2010/main" val="305929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1556825" y="2521059"/>
            <a:ext cx="9078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Dan beberapa orang jahat yang mengeksploitasi alat ini untuk mencipta video buruk buruk orang terkenal yang menyebabkan kerosakan besar pada reputasi mereka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0906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D1B4E-0097-01E9-4BA1-88711ADB8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32" y="2641600"/>
            <a:ext cx="11309936" cy="15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5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40959" y="3167390"/>
            <a:ext cx="7910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Suara juga boleh dipalsukan secara mendalam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449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599559" y="2951946"/>
            <a:ext cx="6992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Sesetengah orang jahat menggunakan teknologi ini untuk menipu orang lain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6140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599559" y="3167390"/>
            <a:ext cx="6992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AI ialah alat yang berguna untuk pelajar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9436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599559" y="2951946"/>
            <a:ext cx="69928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Tetapi gunakan hanya apabila anda dibenarkan</a:t>
            </a:r>
            <a:endParaRPr kumimoji="1" lang="zh-CN" alt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35F2EE-FA66-7BF1-6EFE-0AAF04E08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7656875"/>
            <a:ext cx="10640290" cy="64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96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F8C713-E1ED-9E14-98AE-06A226B9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188450"/>
            <a:ext cx="10640290" cy="64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6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1176996" y="2951946"/>
            <a:ext cx="98380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Kadang-kadang ia sudah boleh diberitahu dengan jelas walaupun tanpa menggunakan alat pengesan luaran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FBAFC-C9C5-F417-D26E-28A98D8B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55" y="-6607765"/>
            <a:ext cx="10640290" cy="64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4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1775736" y="2736502"/>
            <a:ext cx="86405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Seperti esei yang hampir sempurna yang ditulis oleh mereka yang jelas tidak mempunyai kemampuan bahasa untuk melakukannya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17676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69F87-310F-922A-D695-2D9F3B5D59B1}"/>
              </a:ext>
            </a:extLst>
          </p:cNvPr>
          <p:cNvSpPr txBox="1"/>
          <p:nvPr/>
        </p:nvSpPr>
        <p:spPr>
          <a:xfrm>
            <a:off x="4278255" y="7813531"/>
            <a:ext cx="56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A</a:t>
            </a:r>
            <a:endParaRPr kumimoji="1" lang="zh-CN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263B6-54E8-A90C-8881-707DCFE6C9ED}"/>
              </a:ext>
            </a:extLst>
          </p:cNvPr>
          <p:cNvSpPr txBox="1"/>
          <p:nvPr/>
        </p:nvSpPr>
        <p:spPr>
          <a:xfrm>
            <a:off x="5776211" y="7813531"/>
            <a:ext cx="56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I</a:t>
            </a:r>
            <a:endParaRPr kumimoji="1" lang="zh-CN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D9EF4-6DC8-6D2E-07CA-D10ABBD69E79}"/>
              </a:ext>
            </a:extLst>
          </p:cNvPr>
          <p:cNvSpPr txBox="1"/>
          <p:nvPr/>
        </p:nvSpPr>
        <p:spPr>
          <a:xfrm>
            <a:off x="4561383" y="7813531"/>
            <a:ext cx="133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rtificial</a:t>
            </a:r>
            <a:endParaRPr kumimoji="1" lang="zh-CN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055E8-04DD-787C-DA90-7F654106A11B}"/>
              </a:ext>
            </a:extLst>
          </p:cNvPr>
          <p:cNvSpPr txBox="1"/>
          <p:nvPr/>
        </p:nvSpPr>
        <p:spPr>
          <a:xfrm>
            <a:off x="6007433" y="7813531"/>
            <a:ext cx="1906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ntelligence</a:t>
            </a:r>
            <a:endParaRPr kumimoji="1"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45D97-13E4-51A5-3588-E272C3A6C489}"/>
              </a:ext>
            </a:extLst>
          </p:cNvPr>
          <p:cNvSpPr txBox="1"/>
          <p:nvPr/>
        </p:nvSpPr>
        <p:spPr>
          <a:xfrm>
            <a:off x="2621482" y="2736502"/>
            <a:ext cx="6949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Dalam</a:t>
            </a:r>
            <a:r>
              <a:rPr kumimoji="1" lang="en-US" altLang="zh-CN" sz="2800" dirty="0"/>
              <a:t> Bahasa Malaysia, </a:t>
            </a:r>
          </a:p>
          <a:p>
            <a:pPr algn="ctr"/>
            <a:endParaRPr kumimoji="1" lang="en-US" sz="2800" dirty="0"/>
          </a:p>
          <a:p>
            <a:pPr algn="ctr"/>
            <a:r>
              <a:rPr lang="ms-MY" sz="2800" dirty="0"/>
              <a:t>Kecerdasan Buatan</a:t>
            </a:r>
            <a:endParaRPr kumimoji="1" lang="zh-CN" altLang="en-US" sz="2800" b="1" dirty="0"/>
          </a:p>
        </p:txBody>
      </p:sp>
      <p:pic>
        <p:nvPicPr>
          <p:cNvPr id="6" name="Picture 2" descr="The Matrix - Wikipedia">
            <a:extLst>
              <a:ext uri="{FF2B5EF4-FFF2-40B4-BE49-F238E27FC236}">
                <a16:creationId xmlns:a16="http://schemas.microsoft.com/office/drawing/2014/main" id="{191843D3-5EEA-0B3E-3280-C134D770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62" y="8075141"/>
            <a:ext cx="4156676" cy="573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4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1359876" y="2736502"/>
            <a:ext cx="94722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Baiklah, cukup mengkritik AI, masih banyak manfaatnya. Bercakap mengenainya, ia boleh meningkatkan produktiviti anda jika digunakan dengan betul.</a:t>
            </a:r>
          </a:p>
        </p:txBody>
      </p:sp>
    </p:spTree>
    <p:extLst>
      <p:ext uri="{BB962C8B-B14F-4D97-AF65-F5344CB8AC3E}">
        <p14:creationId xmlns:p14="http://schemas.microsoft.com/office/powerpoint/2010/main" val="366838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Terdapat banyak alat AI yang tersedia di luar sana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947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Mari kita bincangkannya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93675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Pertama, meringkaskan perkara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5700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2951946"/>
            <a:ext cx="7866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Kadangkala berurusan dengan banyak dokumen boleh menjadi sukar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4416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Kertas penyelidikan, artikel, </a:t>
            </a:r>
            <a:r>
              <a:rPr lang="ms-MY" sz="2800" dirty="0" err="1"/>
              <a:t>dsb</a:t>
            </a:r>
            <a:r>
              <a:rPr lang="ms-MY" sz="2800" dirty="0"/>
              <a:t>.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2341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Anda hanya tidak tahu di mana untuk bermula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841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2951946"/>
            <a:ext cx="7866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Sekiranya ada seseorang yang boleh membantu meringkaskan perkara itu</a:t>
            </a:r>
          </a:p>
        </p:txBody>
      </p:sp>
    </p:spTree>
    <p:extLst>
      <p:ext uri="{BB962C8B-B14F-4D97-AF65-F5344CB8AC3E}">
        <p14:creationId xmlns:p14="http://schemas.microsoft.com/office/powerpoint/2010/main" val="34451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Jangan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risau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419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AI sedia membantu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37735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B69F87-310F-922A-D695-2D9F3B5D59B1}"/>
              </a:ext>
            </a:extLst>
          </p:cNvPr>
          <p:cNvSpPr txBox="1"/>
          <p:nvPr/>
        </p:nvSpPr>
        <p:spPr>
          <a:xfrm>
            <a:off x="4278255" y="7813531"/>
            <a:ext cx="56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A</a:t>
            </a:r>
            <a:endParaRPr kumimoji="1" lang="zh-CN" alt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263B6-54E8-A90C-8881-707DCFE6C9ED}"/>
              </a:ext>
            </a:extLst>
          </p:cNvPr>
          <p:cNvSpPr txBox="1"/>
          <p:nvPr/>
        </p:nvSpPr>
        <p:spPr>
          <a:xfrm>
            <a:off x="5776211" y="7813531"/>
            <a:ext cx="566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I</a:t>
            </a:r>
            <a:endParaRPr kumimoji="1" lang="zh-CN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D9EF4-6DC8-6D2E-07CA-D10ABBD69E79}"/>
              </a:ext>
            </a:extLst>
          </p:cNvPr>
          <p:cNvSpPr txBox="1"/>
          <p:nvPr/>
        </p:nvSpPr>
        <p:spPr>
          <a:xfrm>
            <a:off x="4561383" y="7813531"/>
            <a:ext cx="1334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rtificial</a:t>
            </a:r>
            <a:endParaRPr kumimoji="1" lang="zh-CN" alt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055E8-04DD-787C-DA90-7F654106A11B}"/>
              </a:ext>
            </a:extLst>
          </p:cNvPr>
          <p:cNvSpPr txBox="1"/>
          <p:nvPr/>
        </p:nvSpPr>
        <p:spPr>
          <a:xfrm>
            <a:off x="6007433" y="7813531"/>
            <a:ext cx="1906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ntelligence</a:t>
            </a:r>
            <a:endParaRPr kumimoji="1" lang="zh-CN" alt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F45D97-13E4-51A5-3588-E272C3A6C489}"/>
              </a:ext>
            </a:extLst>
          </p:cNvPr>
          <p:cNvSpPr txBox="1"/>
          <p:nvPr/>
        </p:nvSpPr>
        <p:spPr>
          <a:xfrm>
            <a:off x="2621482" y="1659285"/>
            <a:ext cx="694903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Bayangkan satu hari yang akan datang manusia mempunyai teknologi dan sumber yang mencukupi untuk mensimulasikan kehidupan pintar dan seterusnya menjadi </a:t>
            </a:r>
          </a:p>
          <a:p>
            <a:pPr algn="ctr"/>
            <a:endParaRPr lang="ms-MY" sz="2800" b="1" dirty="0"/>
          </a:p>
          <a:p>
            <a:pPr algn="ctr"/>
            <a:r>
              <a:rPr lang="ms-MY" sz="2800" b="1" dirty="0"/>
              <a:t>TUHAN</a:t>
            </a:r>
          </a:p>
          <a:p>
            <a:pPr algn="ctr"/>
            <a:endParaRPr kumimoji="1" lang="ms-MY" altLang="zh-CN" sz="2800" b="1" dirty="0"/>
          </a:p>
          <a:p>
            <a:pPr algn="ctr"/>
            <a:r>
              <a:rPr kumimoji="1" lang="en-US" altLang="zh-CN" sz="2800" dirty="0" err="1"/>
              <a:t>kepada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kehidupan-kehidupan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tersebut</a:t>
            </a:r>
            <a:endParaRPr kumimoji="1" lang="zh-CN" altLang="en-US" sz="2800" dirty="0"/>
          </a:p>
        </p:txBody>
      </p:sp>
      <p:pic>
        <p:nvPicPr>
          <p:cNvPr id="6" name="Picture 2" descr="The Matrix - Wikipedia">
            <a:extLst>
              <a:ext uri="{FF2B5EF4-FFF2-40B4-BE49-F238E27FC236}">
                <a16:creationId xmlns:a16="http://schemas.microsoft.com/office/drawing/2014/main" id="{191843D3-5EEA-0B3E-3280-C134D770C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662" y="8075141"/>
            <a:ext cx="4156676" cy="5738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5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2951946"/>
            <a:ext cx="7866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Hanya buang bahan tersebut ke dalam gesaan dan tekan butang </a:t>
            </a:r>
            <a:r>
              <a:rPr lang="ms-MY" sz="2800" dirty="0" err="1"/>
              <a:t>enter</a:t>
            </a:r>
            <a:endParaRPr lang="ms-MY" sz="2800" dirty="0"/>
          </a:p>
        </p:txBody>
      </p:sp>
    </p:spTree>
    <p:extLst>
      <p:ext uri="{BB962C8B-B14F-4D97-AF65-F5344CB8AC3E}">
        <p14:creationId xmlns:p14="http://schemas.microsoft.com/office/powerpoint/2010/main" val="111136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LLM like ChatGPT will do the work for you</a:t>
            </a:r>
            <a:endParaRPr kumimoji="1" lang="zh-CN" alt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B61CB9-E374-A251-1FB8-852EEC1B9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632970"/>
            <a:ext cx="7772400" cy="54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AI Text Summarizer - One-Click Summarization (Ad-Free)">
            <a:hlinkClick r:id="rId3"/>
            <a:extLst>
              <a:ext uri="{FF2B5EF4-FFF2-40B4-BE49-F238E27FC236}">
                <a16:creationId xmlns:a16="http://schemas.microsoft.com/office/drawing/2014/main" id="{5FD90EBC-CACE-E8F1-D34A-E967F5BCD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1157" y="10540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4C4868-8A16-0231-B183-0A92A49DF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713186"/>
            <a:ext cx="7772400" cy="54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1627162" y="2951946"/>
            <a:ext cx="8937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Anda hanya perlu duduk, berehat, dan tidak perlu memberi kredit untuk kerja keras yang telah dilakukan AI</a:t>
            </a:r>
            <a:endParaRPr kumimoji="1" lang="zh-CN" alt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12C351-5EC7-2B4E-A24D-AF95BA72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-8183678"/>
            <a:ext cx="7772400" cy="543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2736502"/>
            <a:ext cx="7866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Seterusnya, adakah anda pernah terjumpa soalan sukar yang anda telah bergelut untuk sekian lama?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41788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2951946"/>
            <a:ext cx="78663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ms-MY" sz="2800" dirty="0"/>
              <a:t>Dan anda tiada sesiapa di sebelah anda untuk membantu anda?</a:t>
            </a:r>
          </a:p>
        </p:txBody>
      </p:sp>
    </p:spTree>
    <p:extLst>
      <p:ext uri="{BB962C8B-B14F-4D97-AF65-F5344CB8AC3E}">
        <p14:creationId xmlns:p14="http://schemas.microsoft.com/office/powerpoint/2010/main" val="131718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2305615"/>
            <a:ext cx="78663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Atau mungkin anda perlu menulis surat peletakan jawatan kepada bos anda dengan cara yang elegan tetapi anda tidak mahu hanya menulis:</a:t>
            </a:r>
          </a:p>
          <a:p>
            <a:pPr algn="ctr"/>
            <a:endParaRPr kumimoji="1" lang="en-US" altLang="zh-CN" sz="2800" b="1" dirty="0"/>
          </a:p>
          <a:p>
            <a:pPr algn="ctr"/>
            <a:r>
              <a:rPr lang="ms-MY" sz="2800" b="1" dirty="0"/>
              <a:t>Dunia ini besar, saya ingin menerokanya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3884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 err="1"/>
              <a:t>Jangan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risau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8655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3167390"/>
            <a:ext cx="78663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/>
              <a:t>AI </a:t>
            </a:r>
            <a:r>
              <a:rPr kumimoji="1" lang="en-US" altLang="zh-CN" sz="2800" dirty="0" err="1"/>
              <a:t>sedia</a:t>
            </a:r>
            <a:r>
              <a:rPr kumimoji="1" lang="en-US" altLang="zh-CN" sz="2800" dirty="0"/>
              <a:t> </a:t>
            </a:r>
            <a:r>
              <a:rPr kumimoji="1" lang="en-US" altLang="zh-CN" sz="2800" dirty="0" err="1"/>
              <a:t>membantu</a:t>
            </a:r>
            <a:endParaRPr kumimoji="1"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5274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07882-D44F-672E-D76A-5105C4EBE57A}"/>
              </a:ext>
            </a:extLst>
          </p:cNvPr>
          <p:cNvSpPr txBox="1"/>
          <p:nvPr/>
        </p:nvSpPr>
        <p:spPr>
          <a:xfrm>
            <a:off x="2162827" y="2736502"/>
            <a:ext cx="78663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ms-MY" sz="2800" dirty="0"/>
              <a:t>Hanya taip pernyataan soalan anda dan tekan </a:t>
            </a:r>
            <a:r>
              <a:rPr lang="ms-MY" sz="2800" dirty="0" err="1"/>
              <a:t>enter</a:t>
            </a:r>
            <a:r>
              <a:rPr lang="ms-MY" sz="2800" dirty="0"/>
              <a:t>, LLM akan melakukan kerja untuk anda tanpa bertanya apa-apa kepada anda</a:t>
            </a:r>
            <a:endParaRPr kumimoji="1" lang="zh-CN" alt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482D4B-6BFC-4252-DA36-828996479D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901" t="1744" r="1973" b="87952"/>
          <a:stretch/>
        </p:blipFill>
        <p:spPr>
          <a:xfrm>
            <a:off x="1187709" y="8425544"/>
            <a:ext cx="981658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7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</TotalTime>
  <Words>1424</Words>
  <Application>Microsoft Macintosh PowerPoint</Application>
  <PresentationFormat>Widescreen</PresentationFormat>
  <Paragraphs>276</Paragraphs>
  <Slides>124</Slides>
  <Notes>124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28" baseType="lpstr">
      <vt:lpstr>Aptos</vt:lpstr>
      <vt:lpstr>Arial</vt:lpstr>
      <vt:lpstr>SF Pro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melvin chia</dc:creator>
  <cp:lastModifiedBy>melvin chia</cp:lastModifiedBy>
  <cp:revision>184</cp:revision>
  <cp:lastPrinted>2024-08-25T13:16:38Z</cp:lastPrinted>
  <dcterms:created xsi:type="dcterms:W3CDTF">2024-08-20T09:30:13Z</dcterms:created>
  <dcterms:modified xsi:type="dcterms:W3CDTF">2024-08-27T11:38:51Z</dcterms:modified>
</cp:coreProperties>
</file>